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56" r:id="rId3"/>
    <p:sldId id="257" r:id="rId4"/>
    <p:sldId id="262" r:id="rId5"/>
    <p:sldId id="259" r:id="rId6"/>
    <p:sldId id="260" r:id="rId7"/>
    <p:sldId id="261" r:id="rId8"/>
    <p:sldId id="316" r:id="rId9"/>
    <p:sldId id="317" r:id="rId10"/>
    <p:sldId id="264" r:id="rId11"/>
    <p:sldId id="265" r:id="rId12"/>
    <p:sldId id="323" r:id="rId13"/>
    <p:sldId id="310" r:id="rId14"/>
    <p:sldId id="328" r:id="rId15"/>
    <p:sldId id="343" r:id="rId16"/>
    <p:sldId id="325" r:id="rId17"/>
    <p:sldId id="329" r:id="rId18"/>
    <p:sldId id="330" r:id="rId19"/>
    <p:sldId id="331" r:id="rId20"/>
    <p:sldId id="273" r:id="rId21"/>
    <p:sldId id="338" r:id="rId22"/>
    <p:sldId id="272" r:id="rId23"/>
    <p:sldId id="312" r:id="rId24"/>
    <p:sldId id="277" r:id="rId25"/>
    <p:sldId id="278" r:id="rId26"/>
    <p:sldId id="279" r:id="rId27"/>
    <p:sldId id="332" r:id="rId28"/>
    <p:sldId id="333" r:id="rId29"/>
    <p:sldId id="319" r:id="rId30"/>
    <p:sldId id="320" r:id="rId31"/>
    <p:sldId id="344" r:id="rId32"/>
    <p:sldId id="345" r:id="rId33"/>
    <p:sldId id="282" r:id="rId34"/>
    <p:sldId id="334" r:id="rId35"/>
    <p:sldId id="346" r:id="rId36"/>
    <p:sldId id="347" r:id="rId37"/>
    <p:sldId id="287" r:id="rId38"/>
    <p:sldId id="339" r:id="rId39"/>
    <p:sldId id="341" r:id="rId40"/>
    <p:sldId id="340" r:id="rId41"/>
    <p:sldId id="337" r:id="rId42"/>
    <p:sldId id="309" r:id="rId43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  <a:srgbClr val="E07272"/>
    <a:srgbClr val="576270"/>
    <a:srgbClr val="D66E49"/>
    <a:srgbClr val="40798C"/>
    <a:srgbClr val="F4E9CD"/>
    <a:srgbClr val="E39B77"/>
    <a:srgbClr val="ECAAAA"/>
    <a:srgbClr val="7FA4B0"/>
    <a:srgbClr val="F7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2" autoAdjust="0"/>
    <p:restoredTop sz="94618" autoAdjust="0"/>
  </p:normalViewPr>
  <p:slideViewPr>
    <p:cSldViewPr snapToGrid="0" showGuides="1">
      <p:cViewPr varScale="1">
        <p:scale>
          <a:sx n="79" d="100"/>
          <a:sy n="79" d="100"/>
        </p:scale>
        <p:origin x="102" y="480"/>
      </p:cViewPr>
      <p:guideLst>
        <p:guide orient="horz" pos="27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02-&#24037;&#31243;&#35469;&#35657;\103.06.07%20%20&#24037;&#31243;&#25945;&#32946;&#35469;&#35657;\&#35215;&#31684;6\&#21407;&#22987;&#25976;&#25818;\103.03.19%20&#31995;&#39208;&#31354;&#38291;&#38754;&#31309;&#32113;&#35336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3674;&#26690;&#33459;-20140311\UES\D\&#33674;&#26690;&#33459;\D&#27133;\UES-Christine\UES-Christine\ues04-910614\chris\teacher\meeting\102&#23416;&#24180;&#24230;\102&#24037;&#31243;&#35469;&#35657;\&#24037;&#31243;&#32946;&#35469;&#35657;&#25512;&#21205;&#23567;&#32068;\&#24037;&#31243;&#35469;&#35657;&#26399;&#20013;&#22577;&#21578;-20140322\&#29872;&#23433;&#31995;&#26399;&#20013;&#22577;&#21578;-20140322\03%20%20&#21407;&#22987;&#32113;&#35336;&#22294;&#34920;\20140504\G.8\G.8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3674;&#26690;&#33459;-20140311\UES\D\&#33674;&#26690;&#33459;\D&#27133;\UES-Christine\UES-Christine\ues04-910614\chris\teacher\meeting\102&#23416;&#24180;&#24230;\102&#24037;&#31243;&#35469;&#35657;\&#24037;&#31243;&#32946;&#35469;&#35657;&#25512;&#21205;&#23567;&#32068;\&#24037;&#31243;&#35469;&#35657;&#26399;&#20013;&#22577;&#21578;-20140322\&#29872;&#23433;&#31995;&#26399;&#20013;&#22577;&#21578;-20140322\03%20%20&#21407;&#22987;&#32113;&#35336;&#22294;&#34920;\20140504\G.8\G.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86384282583733E-2"/>
          <c:y val="0.20579974660269931"/>
          <c:w val="0.3204371213182432"/>
          <c:h val="0.6149938968333063"/>
        </c:manualLayout>
      </c:layout>
      <c:pieChart>
        <c:varyColors val="0"/>
        <c:ser>
          <c:idx val="0"/>
          <c:order val="0"/>
          <c:tx>
            <c:strRef>
              <c:f>Sheet1!$H$1</c:f>
              <c:strCache>
                <c:ptCount val="1"/>
                <c:pt idx="0">
                  <c:v>面積</c:v>
                </c:pt>
              </c:strCache>
            </c:strRef>
          </c:tx>
          <c:spPr>
            <a:solidFill>
              <a:srgbClr val="9BBB59"/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</c:spPr>
          <c:dPt>
            <c:idx val="0"/>
            <c:bubble3D val="0"/>
            <c:spPr>
              <a:solidFill>
                <a:srgbClr val="ECAAAA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41B5-4BB3-94B3-6675776DB236}"/>
              </c:ext>
            </c:extLst>
          </c:dPt>
          <c:dPt>
            <c:idx val="1"/>
            <c:bubble3D val="0"/>
            <c:spPr>
              <a:solidFill>
                <a:srgbClr val="F4E9CD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3-41B5-4BB3-94B3-6675776DB236}"/>
              </c:ext>
            </c:extLst>
          </c:dPt>
          <c:dPt>
            <c:idx val="2"/>
            <c:bubble3D val="0"/>
            <c:spPr>
              <a:solidFill>
                <a:srgbClr val="7FA4B0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5-41B5-4BB3-94B3-6675776DB236}"/>
              </c:ext>
            </c:extLst>
          </c:dPt>
          <c:dPt>
            <c:idx val="3"/>
            <c:bubble3D val="0"/>
            <c:spPr>
              <a:solidFill>
                <a:srgbClr val="EFC55B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7-41B5-4BB3-94B3-6675776DB236}"/>
              </c:ext>
            </c:extLst>
          </c:dPt>
          <c:dLbls>
            <c:dLbl>
              <c:idx val="0"/>
              <c:layout>
                <c:manualLayout>
                  <c:x val="0.10211204391138506"/>
                  <c:y val="-1.0294265340966155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 b="1">
                      <a:effectLst/>
                      <a:latin typeface="微軟正黑體" panose="020B0604030504040204" pitchFamily="34" charset="-120"/>
                      <a:ea typeface="微軟正黑體" panose="020B0604030504040204" pitchFamily="34" charset="-120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1B5-4BB3-94B3-6675776DB236}"/>
                </c:ext>
              </c:extLst>
            </c:dLbl>
            <c:dLbl>
              <c:idx val="1"/>
              <c:layout>
                <c:manualLayout>
                  <c:x val="6.655943220479528E-2"/>
                  <c:y val="0.14756491374448591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75B48AAF-6D6D-4C0A-8785-5BB9437822EB}" type="CATEGORYNAME">
                      <a:rPr lang="zh-TW" altLang="en-US" smtClean="0"/>
                      <a:pPr algn="ctr"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endParaRPr lang="zh-TW" altLang="en-US" baseline="0" dirty="0"/>
                  </a:p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baseline="0" dirty="0"/>
                      <a:t>13%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1B5-4BB3-94B3-6675776DB236}"/>
                </c:ext>
              </c:extLst>
            </c:dLbl>
            <c:dLbl>
              <c:idx val="2"/>
              <c:layout>
                <c:manualLayout>
                  <c:x val="-1.5435181115141796E-2"/>
                  <c:y val="0.1534919384120950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12C8B9F3-BFF0-4A19-BF23-5E14D0545BF3}" type="CATEGORYNAME">
                      <a:rPr lang="zh-TW" altLang="en-US" dirty="0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12%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1B5-4BB3-94B3-6675776DB236}"/>
                </c:ext>
              </c:extLst>
            </c:dLbl>
            <c:dLbl>
              <c:idx val="3"/>
              <c:layout>
                <c:manualLayout>
                  <c:x val="-0.22493469928462054"/>
                  <c:y val="-0.1558585571804915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33AEA7BC-2523-4642-8C9C-651F76410D65}" type="CATEGORYNAME">
                      <a:rPr lang="zh-TW" altLang="en-US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58%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12390082467951"/>
                      <c:h val="0.2036535466279934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1B5-4BB3-94B3-6675776DB236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1B5-4BB3-94B3-6675776DB2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Sheet1!$G$2:$G$6</c:f>
              <c:strCache>
                <c:ptCount val="4"/>
                <c:pt idx="0">
                  <c:v>教學教室</c:v>
                </c:pt>
                <c:pt idx="1">
                  <c:v>公共空間</c:v>
                </c:pt>
                <c:pt idx="2">
                  <c:v>教學實驗室</c:v>
                </c:pt>
                <c:pt idx="3">
                  <c:v>專業/研究實驗室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751.39999999999986</c:v>
                </c:pt>
                <c:pt idx="1">
                  <c:v>463.90000000000003</c:v>
                </c:pt>
                <c:pt idx="2">
                  <c:v>658.9</c:v>
                </c:pt>
                <c:pt idx="3">
                  <c:v>2557.9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B5-4BB3-94B3-6675776DB2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42"/>
      </c:pieChart>
    </c:plotArea>
    <c:plotVisOnly val="1"/>
    <c:dispBlanksAs val="zero"/>
    <c:showDLblsOverMax val="0"/>
  </c:chart>
  <c:txPr>
    <a:bodyPr/>
    <a:lstStyle/>
    <a:p>
      <a:pPr>
        <a:defRPr>
          <a:latin typeface="微軟正黑體" pitchFamily="34" charset="-120"/>
          <a:ea typeface="微軟正黑體" pitchFamily="34" charset="-120"/>
        </a:defRPr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7969809125866557"/>
          <c:y val="0.20669358319387612"/>
          <c:w val="0.47982895432222056"/>
          <c:h val="0.84142739963171487"/>
        </c:manualLayout>
      </c:layout>
      <c:pieChart>
        <c:varyColors val="1"/>
        <c:ser>
          <c:idx val="0"/>
          <c:order val="0"/>
          <c:spPr>
            <a:solidFill>
              <a:srgbClr val="C0504D">
                <a:lumMod val="60000"/>
                <a:lumOff val="40000"/>
              </a:srgbClr>
            </a:solidFill>
          </c:spPr>
          <c:dPt>
            <c:idx val="0"/>
            <c:bubble3D val="0"/>
            <c:spPr>
              <a:solidFill>
                <a:srgbClr val="7FA4B0"/>
              </a:solidFill>
            </c:spPr>
            <c:extLst>
              <c:ext xmlns:c16="http://schemas.microsoft.com/office/drawing/2014/chart" uri="{C3380CC4-5D6E-409C-BE32-E72D297353CC}">
                <c16:uniqueId val="{00000001-8A37-4071-8957-A34243BCD74F}"/>
              </c:ext>
            </c:extLst>
          </c:dPt>
          <c:dPt>
            <c:idx val="1"/>
            <c:bubble3D val="0"/>
            <c:spPr>
              <a:solidFill>
                <a:srgbClr val="ECAAAA"/>
              </a:solidFill>
            </c:spPr>
            <c:extLst>
              <c:ext xmlns:c16="http://schemas.microsoft.com/office/drawing/2014/chart" uri="{C3380CC4-5D6E-409C-BE32-E72D297353CC}">
                <c16:uniqueId val="{00000003-8A37-4071-8957-A34243BCD74F}"/>
              </c:ext>
            </c:extLst>
          </c:dPt>
          <c:dPt>
            <c:idx val="2"/>
            <c:bubble3D val="0"/>
            <c:spPr>
              <a:solidFill>
                <a:srgbClr val="FFEAAE"/>
              </a:solidFill>
            </c:spPr>
            <c:extLst>
              <c:ext xmlns:c16="http://schemas.microsoft.com/office/drawing/2014/chart" uri="{C3380CC4-5D6E-409C-BE32-E72D297353CC}">
                <c16:uniqueId val="{00000005-8A37-4071-8957-A34243BCD74F}"/>
              </c:ext>
            </c:extLst>
          </c:dPt>
          <c:dLbls>
            <c:dLbl>
              <c:idx val="0"/>
              <c:layout>
                <c:manualLayout>
                  <c:x val="-0.17784875729231669"/>
                  <c:y val="0.16360243912250386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sz="1200" b="1" dirty="0">
                        <a:solidFill>
                          <a:schemeClr val="tx1"/>
                        </a:solidFill>
                      </a:rPr>
                      <a:t>必修</a:t>
                    </a:r>
                    <a:r>
                      <a:rPr lang="en-US" altLang="zh-TW" sz="1200" b="1" dirty="0">
                        <a:solidFill>
                          <a:schemeClr val="tx1"/>
                        </a:solidFill>
                      </a:rPr>
                      <a:t>10 </a:t>
                    </a:r>
                    <a:r>
                      <a:rPr lang="zh-TW" altLang="en-US" sz="1200" b="1" dirty="0">
                        <a:solidFill>
                          <a:schemeClr val="tx1"/>
                        </a:solidFill>
                      </a:rPr>
                      <a:t>學分</a:t>
                    </a:r>
                    <a:r>
                      <a:rPr lang="en-US" altLang="zh-TW" sz="1200" b="1" dirty="0">
                        <a:solidFill>
                          <a:schemeClr val="tx1"/>
                        </a:solidFill>
                      </a:rPr>
                      <a:t>28%</a:t>
                    </a:r>
                  </a:p>
                </c:rich>
              </c:tx>
              <c:spPr>
                <a:noFill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532670323906867"/>
                      <c:h val="0.1786535344501403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8A37-4071-8957-A34243BCD74F}"/>
                </c:ext>
              </c:extLst>
            </c:dLbl>
            <c:dLbl>
              <c:idx val="1"/>
              <c:layout>
                <c:manualLayout>
                  <c:x val="-3.406101682044272E-2"/>
                  <c:y val="-0.19915427731131968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zh-TW" altLang="en-US" sz="1200" b="1" dirty="0">
                        <a:solidFill>
                          <a:sysClr val="windowText" lastClr="000000"/>
                        </a:solidFill>
                      </a:rPr>
                      <a:t>核心選修</a:t>
                    </a:r>
                  </a:p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en-US" altLang="zh-TW" sz="1200" b="1" dirty="0">
                        <a:solidFill>
                          <a:sysClr val="windowText" lastClr="000000"/>
                        </a:solidFill>
                      </a:rPr>
                      <a:t>15</a:t>
                    </a:r>
                    <a:r>
                      <a:rPr lang="zh-TW" altLang="en-US" sz="1200" b="1" dirty="0">
                        <a:solidFill>
                          <a:sysClr val="windowText" lastClr="000000"/>
                        </a:solidFill>
                      </a:rPr>
                      <a:t>學分</a:t>
                    </a:r>
                  </a:p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ysClr val="windowText" lastClr="000000"/>
                        </a:solidFill>
                      </a:defRPr>
                    </a:pPr>
                    <a:r>
                      <a:rPr lang="zh-TW" altLang="en-US" sz="1200" b="1" dirty="0">
                        <a:solidFill>
                          <a:sysClr val="windowText" lastClr="000000"/>
                        </a:solidFill>
                      </a:rPr>
                      <a:t> </a:t>
                    </a:r>
                    <a:r>
                      <a:rPr lang="en-US" altLang="zh-TW" sz="1200" b="1" dirty="0">
                        <a:solidFill>
                          <a:sysClr val="windowText" lastClr="000000"/>
                        </a:solidFill>
                      </a:rPr>
                      <a:t>42%</a:t>
                    </a:r>
                  </a:p>
                </c:rich>
              </c:tx>
              <c:spPr>
                <a:noFill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8A37-4071-8957-A34243BCD74F}"/>
                </c:ext>
              </c:extLst>
            </c:dLbl>
            <c:dLbl>
              <c:idx val="2"/>
              <c:layout>
                <c:manualLayout>
                  <c:x val="0.20808216577438585"/>
                  <c:y val="0.12786241586766722"/>
                </c:manualLayout>
              </c:layout>
              <c:tx>
                <c:rich>
                  <a:bodyPr/>
                  <a:lstStyle/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sz="1200" b="1" dirty="0">
                        <a:solidFill>
                          <a:schemeClr val="tx1"/>
                        </a:solidFill>
                      </a:rPr>
                      <a:t>專業選修</a:t>
                    </a:r>
                  </a:p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altLang="zh-TW" sz="1200" b="1" dirty="0">
                        <a:solidFill>
                          <a:schemeClr val="tx1"/>
                        </a:solidFill>
                      </a:rPr>
                      <a:t>11</a:t>
                    </a:r>
                    <a:r>
                      <a:rPr lang="zh-TW" altLang="en-US" sz="1200" b="1" dirty="0">
                        <a:solidFill>
                          <a:schemeClr val="tx1"/>
                        </a:solidFill>
                      </a:rPr>
                      <a:t>學分 </a:t>
                    </a:r>
                  </a:p>
                  <a:p>
                    <a:pPr>
                      <a:lnSpc>
                        <a:spcPts val="1440"/>
                      </a:lnSpc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altLang="zh-TW" sz="1200" b="1" dirty="0">
                        <a:solidFill>
                          <a:schemeClr val="tx1"/>
                        </a:solidFill>
                      </a:rPr>
                      <a:t>31%</a:t>
                    </a:r>
                  </a:p>
                </c:rich>
              </c:tx>
              <c:spPr>
                <a:noFill/>
              </c:sp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532558757641342"/>
                      <c:h val="0.164600781953734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8A37-4071-8957-A34243BCD74F}"/>
                </c:ext>
              </c:extLst>
            </c:dLbl>
            <c:spPr>
              <a:noFill/>
            </c:spPr>
            <c:txPr>
              <a:bodyPr/>
              <a:lstStyle/>
              <a:p>
                <a:pPr>
                  <a:defRPr sz="1200"/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Sheet1!$B$4:$B$6</c:f>
              <c:strCache>
                <c:ptCount val="3"/>
                <c:pt idx="0">
                  <c:v>必修</c:v>
                </c:pt>
                <c:pt idx="1">
                  <c:v>核心選修</c:v>
                </c:pt>
                <c:pt idx="2">
                  <c:v>專業選修</c:v>
                </c:pt>
              </c:strCache>
            </c:strRef>
          </c:cat>
          <c:val>
            <c:numRef>
              <c:f>Sheet1!$D$4:$D$6</c:f>
              <c:numCache>
                <c:formatCode>0%</c:formatCode>
                <c:ptCount val="3"/>
                <c:pt idx="0">
                  <c:v>0.27777777777778467</c:v>
                </c:pt>
                <c:pt idx="1">
                  <c:v>0.41666666666667423</c:v>
                </c:pt>
                <c:pt idx="2">
                  <c:v>0.30555555555555558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A37-4071-8957-A34243BCD7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4.463568363898697E-2"/>
          <c:y val="0.59921321132439054"/>
          <c:w val="0.20036413238260894"/>
          <c:h val="0.28318641987934162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200">
          <a:latin typeface="Calibri" pitchFamily="34" charset="0"/>
          <a:ea typeface="微軟正黑體" pitchFamily="34" charset="-120"/>
        </a:defRPr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698818897638431"/>
          <c:y val="0.19675925925925927"/>
          <c:w val="0.45277777777778389"/>
          <c:h val="0.75462962962965152"/>
        </c:manualLayout>
      </c:layout>
      <c:pieChart>
        <c:varyColors val="1"/>
        <c:ser>
          <c:idx val="0"/>
          <c:order val="0"/>
          <c:spPr>
            <a:solidFill>
              <a:srgbClr val="9BBB59"/>
            </a:solidFill>
          </c:spPr>
          <c:dPt>
            <c:idx val="0"/>
            <c:bubble3D val="0"/>
            <c:spPr>
              <a:solidFill>
                <a:srgbClr val="7FA4B0"/>
              </a:solidFill>
            </c:spPr>
            <c:extLst>
              <c:ext xmlns:c16="http://schemas.microsoft.com/office/drawing/2014/chart" uri="{C3380CC4-5D6E-409C-BE32-E72D297353CC}">
                <c16:uniqueId val="{00000001-B7CA-42B9-B9C9-EC2D1C0626C1}"/>
              </c:ext>
            </c:extLst>
          </c:dPt>
          <c:dPt>
            <c:idx val="1"/>
            <c:bubble3D val="0"/>
            <c:spPr>
              <a:solidFill>
                <a:srgbClr val="ECAAAA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B7CA-42B9-B9C9-EC2D1C0626C1}"/>
              </c:ext>
            </c:extLst>
          </c:dPt>
          <c:dPt>
            <c:idx val="2"/>
            <c:bubble3D val="0"/>
            <c:spPr>
              <a:solidFill>
                <a:srgbClr val="FFEAAE"/>
              </a:solidFill>
            </c:spPr>
            <c:extLst>
              <c:ext xmlns:c16="http://schemas.microsoft.com/office/drawing/2014/chart" uri="{C3380CC4-5D6E-409C-BE32-E72D297353CC}">
                <c16:uniqueId val="{00000005-B7CA-42B9-B9C9-EC2D1C0626C1}"/>
              </c:ext>
            </c:extLst>
          </c:dPt>
          <c:dLbls>
            <c:dLbl>
              <c:idx val="0"/>
              <c:layout>
                <c:manualLayout>
                  <c:x val="-0.13616076115485565"/>
                  <c:y val="0.20465150189559639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必修９學分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25%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7CA-42B9-B9C9-EC2D1C0626C1}"/>
                </c:ext>
              </c:extLst>
            </c:dLbl>
            <c:dLbl>
              <c:idx val="1"/>
              <c:layout>
                <c:manualLayout>
                  <c:x val="-0.15979279388580425"/>
                  <c:y val="-0.17290183655764163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核心選修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12</a:t>
                    </a: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33%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7CA-42B9-B9C9-EC2D1C0626C1}"/>
                </c:ext>
              </c:extLst>
            </c:dLbl>
            <c:dLbl>
              <c:idx val="2"/>
              <c:layout>
                <c:manualLayout>
                  <c:x val="0.19348064304461937"/>
                  <c:y val="-4.6272965879265077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專</a:t>
                    </a:r>
                    <a:r>
                      <a:rPr lang="zh-TW" altLang="en-US" dirty="0"/>
                      <a:t>業選修</a:t>
                    </a:r>
                  </a:p>
                  <a:p>
                    <a:r>
                      <a:rPr lang="en-US" altLang="zh-TW" dirty="0"/>
                      <a:t>15</a:t>
                    </a:r>
                    <a:r>
                      <a:rPr lang="zh-TW" altLang="en-US" dirty="0"/>
                      <a:t>學分</a:t>
                    </a:r>
                  </a:p>
                  <a:p>
                    <a:r>
                      <a:rPr lang="en-US" altLang="zh-TW" dirty="0"/>
                      <a:t>58%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B7CA-42B9-B9C9-EC2D1C0626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Sheet1!$B$4:$B$6</c:f>
              <c:strCache>
                <c:ptCount val="3"/>
                <c:pt idx="0">
                  <c:v>必修</c:v>
                </c:pt>
                <c:pt idx="1">
                  <c:v>核心選修</c:v>
                </c:pt>
                <c:pt idx="2">
                  <c:v>專業選修</c:v>
                </c:pt>
              </c:strCache>
            </c:strRef>
          </c:cat>
          <c:val>
            <c:numRef>
              <c:f>Sheet1!$F$4:$F$6</c:f>
              <c:numCache>
                <c:formatCode>0%</c:formatCode>
                <c:ptCount val="3"/>
                <c:pt idx="0">
                  <c:v>0.25</c:v>
                </c:pt>
                <c:pt idx="1">
                  <c:v>0.33333333333333331</c:v>
                </c:pt>
                <c:pt idx="2">
                  <c:v>0.58333333333333337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7CA-42B9-B9C9-EC2D1C0626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1.4484675876055316E-2"/>
          <c:y val="0.73471531263729595"/>
          <c:w val="0.19717913385826771"/>
          <c:h val="0.25115157480314959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200">
          <a:latin typeface="Calibri" pitchFamily="34" charset="0"/>
          <a:ea typeface="微軟正黑體" pitchFamily="34" charset="-120"/>
        </a:defRPr>
      </a:pPr>
      <a:endParaRPr lang="zh-TW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0.05797</cdr:x>
      <cdr:y>0.01992</cdr:y>
    </cdr:from>
    <cdr:to>
      <cdr:x>0.23188</cdr:x>
      <cdr:y>0.15237</cdr:y>
    </cdr:to>
    <cdr:sp macro="" textlink="">
      <cdr:nvSpPr>
        <cdr:cNvPr id="11" name="直線圖說文字 1 10"/>
        <cdr:cNvSpPr/>
      </cdr:nvSpPr>
      <cdr:spPr>
        <a:xfrm xmlns:a="http://schemas.openxmlformats.org/drawingml/2006/main">
          <a:off x="576064" y="103161"/>
          <a:ext cx="1728192" cy="685754"/>
        </a:xfrm>
        <a:prstGeom xmlns:a="http://schemas.openxmlformats.org/drawingml/2006/main" prst="borderCallout1">
          <a:avLst>
            <a:gd name="adj1" fmla="val 211742"/>
            <a:gd name="adj2" fmla="val 71497"/>
            <a:gd name="adj3" fmla="val 100083"/>
            <a:gd name="adj4" fmla="val 51335"/>
          </a:avLst>
        </a:prstGeom>
        <a:solidFill xmlns:a="http://schemas.openxmlformats.org/drawingml/2006/main">
          <a:srgbClr val="F4E9CD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570.1m</a:t>
          </a:r>
          <a:r>
            <a:rPr kumimoji="1" lang="en-US" altLang="zh-TW" sz="1400" kern="1200" baseline="300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</a:p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2.  17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個空間</a:t>
          </a:r>
          <a:endParaRPr kumimoji="1" lang="zh-TW" sz="1400" kern="1200" dirty="0">
            <a:solidFill>
              <a:srgbClr val="080808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0.05989</cdr:x>
      <cdr:y>0.84776</cdr:y>
    </cdr:from>
    <cdr:to>
      <cdr:x>0.23721</cdr:x>
      <cdr:y>0.9811</cdr:y>
    </cdr:to>
    <cdr:sp macro="" textlink="">
      <cdr:nvSpPr>
        <cdr:cNvPr id="12" name="直線圖說文字 2 11"/>
        <cdr:cNvSpPr/>
      </cdr:nvSpPr>
      <cdr:spPr>
        <a:xfrm xmlns:a="http://schemas.openxmlformats.org/drawingml/2006/main">
          <a:off x="595140" y="4389397"/>
          <a:ext cx="1762048" cy="690387"/>
        </a:xfrm>
        <a:prstGeom xmlns:a="http://schemas.openxmlformats.org/drawingml/2006/main" prst="borderCallout2">
          <a:avLst>
            <a:gd name="adj1" fmla="val -199414"/>
            <a:gd name="adj2" fmla="val 23847"/>
            <a:gd name="adj3" fmla="val -199183"/>
            <a:gd name="adj4" fmla="val 9890"/>
            <a:gd name="adj5" fmla="val -1452"/>
            <a:gd name="adj6" fmla="val 10610"/>
          </a:avLst>
        </a:prstGeom>
        <a:solidFill xmlns:a="http://schemas.openxmlformats.org/drawingml/2006/main">
          <a:srgbClr val="ECAAAA">
            <a:alpha val="97000"/>
          </a:srgbClr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751.4m</a:t>
          </a:r>
          <a:r>
            <a:rPr lang="en-US" altLang="zh-TW" sz="1400" baseline="300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2.  8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間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E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化教學教室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0.26812</cdr:x>
      <cdr:y>0.02373</cdr:y>
    </cdr:from>
    <cdr:to>
      <cdr:x>0.44203</cdr:x>
      <cdr:y>0.15084</cdr:y>
    </cdr:to>
    <cdr:sp macro="" textlink="">
      <cdr:nvSpPr>
        <cdr:cNvPr id="9" name="直線圖說文字 1 8"/>
        <cdr:cNvSpPr/>
      </cdr:nvSpPr>
      <cdr:spPr>
        <a:xfrm xmlns:a="http://schemas.openxmlformats.org/drawingml/2006/main">
          <a:off x="2664336" y="122865"/>
          <a:ext cx="1728162" cy="658130"/>
        </a:xfrm>
        <a:prstGeom xmlns:a="http://schemas.openxmlformats.org/drawingml/2006/main" prst="borderCallout1">
          <a:avLst>
            <a:gd name="adj1" fmla="val 100997"/>
            <a:gd name="adj2" fmla="val 35828"/>
            <a:gd name="adj3" fmla="val 148290"/>
            <a:gd name="adj4" fmla="val 13554"/>
          </a:avLst>
        </a:prstGeom>
        <a:solidFill xmlns:a="http://schemas.openxmlformats.org/drawingml/2006/main">
          <a:srgbClr val="7FA4B0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lIns="108000" tIns="108000" rIns="108000" bIns="108000" anchor="ctr" anchorCtr="0"/>
        <a:lstStyle xmlns:a="http://schemas.openxmlformats.org/drawingml/2006/main"/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513.9m</a:t>
          </a:r>
          <a:r>
            <a:rPr lang="en-US" altLang="zh-TW" sz="1400" baseline="30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2.  5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間教學實驗室</a:t>
          </a:r>
          <a:endParaRPr 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443B7-48EF-4B32-98E8-BEBDC8CDE080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51EC7-4977-4386-A718-CB9176625F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376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B51EC7-4977-4386-A718-CB9176625F35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6655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37F8C-62C1-4E6E-96A8-FED4425455C3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514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A9927-0AF2-4CAA-A278-ECCC235700B8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11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7EF8-1213-4D76-89C1-18D5B8916A5C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42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EFAD-6B48-4360-B94B-E15E58B77D33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12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1D277-31A3-478A-8F00-A44E2CF9BB38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05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5D4CD-7627-432B-9D67-F5CF14F46A60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225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34470-E932-4322-8536-D658A7AB998D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814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6FF14-5343-4A44-8251-E23FB8013D7B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538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4CBFF-BF6B-4B48-9109-9EC3BC10EC5A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6772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C6333-D5BB-4B40-8157-3195EF954328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343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3DF77-7E5E-4736-BCC6-E8647EC729CB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1521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3933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5990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881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898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306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1800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43936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92652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94446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2192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2055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A1A5F-EE53-46FF-A7B2-885BBCEFD372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5740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979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ebapp.yuntech.edu.tw/AAXCCS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05585D85-22FD-40D3-8D58-1A4528E516C1}"/>
              </a:ext>
            </a:extLst>
          </p:cNvPr>
          <p:cNvSpPr txBox="1"/>
          <p:nvPr/>
        </p:nvSpPr>
        <p:spPr>
          <a:xfrm>
            <a:off x="3464510" y="2061665"/>
            <a:ext cx="526297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環安系碩士班</a:t>
            </a:r>
            <a:endParaRPr lang="en-US" altLang="zh-TW" sz="6600" b="1" dirty="0">
              <a:ln>
                <a:solidFill>
                  <a:sysClr val="windowText" lastClr="000000"/>
                </a:solidFill>
              </a:ln>
              <a:solidFill>
                <a:srgbClr val="70A9A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新生座談會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1D357F4E-9E59-4F59-9556-C2C60EE303DE}"/>
              </a:ext>
            </a:extLst>
          </p:cNvPr>
          <p:cNvGrpSpPr/>
          <p:nvPr/>
        </p:nvGrpSpPr>
        <p:grpSpPr>
          <a:xfrm>
            <a:off x="4141787" y="4796335"/>
            <a:ext cx="3848842" cy="757230"/>
            <a:chOff x="4609854" y="4882275"/>
            <a:chExt cx="3848842" cy="757230"/>
          </a:xfrm>
        </p:grpSpPr>
        <p:sp>
          <p:nvSpPr>
            <p:cNvPr id="14" name="矩形: 圓角 13">
              <a:extLst>
                <a:ext uri="{FF2B5EF4-FFF2-40B4-BE49-F238E27FC236}">
                  <a16:creationId xmlns:a16="http://schemas.microsoft.com/office/drawing/2014/main" id="{45747EEC-F7A8-4C02-A18F-C009F3BE0A4A}"/>
                </a:ext>
              </a:extLst>
            </p:cNvPr>
            <p:cNvSpPr/>
            <p:nvPr/>
          </p:nvSpPr>
          <p:spPr>
            <a:xfrm>
              <a:off x="4609854" y="4882275"/>
              <a:ext cx="3848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66EF7974-C002-4A78-9721-B2483E2B45B6}"/>
                </a:ext>
              </a:extLst>
            </p:cNvPr>
            <p:cNvSpPr txBox="1"/>
            <p:nvPr/>
          </p:nvSpPr>
          <p:spPr>
            <a:xfrm>
              <a:off x="5048131" y="4968503"/>
              <a:ext cx="29722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113</a:t>
              </a: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學年度入學</a:t>
              </a: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15725527-A70E-458E-BBAA-D9DBFC9FC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65" y="153456"/>
            <a:ext cx="2212219" cy="243813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820494AC-A161-FFDC-8F87-D6023074B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479" y="4151314"/>
            <a:ext cx="2804502" cy="2804502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D89436D4-96C2-8877-2118-4BC1685393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1" y="5335695"/>
            <a:ext cx="1682580" cy="1682580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C7CC656-FCFB-4190-B3C4-AFE3472E5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3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>
            <a:extLst>
              <a:ext uri="{FF2B5EF4-FFF2-40B4-BE49-F238E27FC236}">
                <a16:creationId xmlns:a16="http://schemas.microsoft.com/office/drawing/2014/main" id="{F3600703-3479-4004-9D22-15E9809D0195}"/>
              </a:ext>
            </a:extLst>
          </p:cNvPr>
          <p:cNvSpPr txBox="1"/>
          <p:nvPr/>
        </p:nvSpPr>
        <p:spPr>
          <a:xfrm>
            <a:off x="341756" y="301108"/>
            <a:ext cx="1297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46818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目錄</a:t>
            </a:r>
          </a:p>
        </p:txBody>
      </p:sp>
      <p:grpSp>
        <p:nvGrpSpPr>
          <p:cNvPr id="36" name="群組 35">
            <a:extLst>
              <a:ext uri="{FF2B5EF4-FFF2-40B4-BE49-F238E27FC236}">
                <a16:creationId xmlns:a16="http://schemas.microsoft.com/office/drawing/2014/main" id="{53E672AB-0453-4C59-B5EE-0463718B854A}"/>
              </a:ext>
            </a:extLst>
          </p:cNvPr>
          <p:cNvGrpSpPr/>
          <p:nvPr/>
        </p:nvGrpSpPr>
        <p:grpSpPr>
          <a:xfrm>
            <a:off x="4007612" y="2368921"/>
            <a:ext cx="3819341" cy="786579"/>
            <a:chOff x="5295583" y="1766392"/>
            <a:chExt cx="3137765" cy="786579"/>
          </a:xfrm>
        </p:grpSpPr>
        <p:sp>
          <p:nvSpPr>
            <p:cNvPr id="21" name="矩形: 圓角 20">
              <a:extLst>
                <a:ext uri="{FF2B5EF4-FFF2-40B4-BE49-F238E27FC236}">
                  <a16:creationId xmlns:a16="http://schemas.microsoft.com/office/drawing/2014/main" id="{89D12BC2-DBA8-498B-9674-0385D431712F}"/>
                </a:ext>
              </a:extLst>
            </p:cNvPr>
            <p:cNvSpPr/>
            <p:nvPr/>
          </p:nvSpPr>
          <p:spPr>
            <a:xfrm>
              <a:off x="5295583" y="1766392"/>
              <a:ext cx="3137765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0154889F-DAF6-4F87-9503-1652D6CD5339}"/>
                </a:ext>
              </a:extLst>
            </p:cNvPr>
            <p:cNvSpPr txBox="1"/>
            <p:nvPr/>
          </p:nvSpPr>
          <p:spPr>
            <a:xfrm>
              <a:off x="6107998" y="183152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系所概況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D2B05EDA-74EA-4B23-A633-DF564305F58F}"/>
                </a:ext>
              </a:extLst>
            </p:cNvPr>
            <p:cNvSpPr txBox="1"/>
            <p:nvPr/>
          </p:nvSpPr>
          <p:spPr>
            <a:xfrm>
              <a:off x="5371899" y="1849325"/>
              <a:ext cx="60473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01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DEEFE5CF-4DAD-4B19-A626-02B8D5CBC439}"/>
              </a:ext>
            </a:extLst>
          </p:cNvPr>
          <p:cNvGrpSpPr/>
          <p:nvPr/>
        </p:nvGrpSpPr>
        <p:grpSpPr>
          <a:xfrm>
            <a:off x="4007612" y="4955471"/>
            <a:ext cx="3825251" cy="786579"/>
            <a:chOff x="5313994" y="1766392"/>
            <a:chExt cx="6598318" cy="786579"/>
          </a:xfrm>
          <a:solidFill>
            <a:schemeClr val="bg1"/>
          </a:solidFill>
        </p:grpSpPr>
        <p:sp>
          <p:nvSpPr>
            <p:cNvPr id="42" name="矩形: 圓角 41">
              <a:extLst>
                <a:ext uri="{FF2B5EF4-FFF2-40B4-BE49-F238E27FC236}">
                  <a16:creationId xmlns:a16="http://schemas.microsoft.com/office/drawing/2014/main" id="{79CC67F8-DEBC-45BE-986E-9ED8418A5A88}"/>
                </a:ext>
              </a:extLst>
            </p:cNvPr>
            <p:cNvSpPr/>
            <p:nvPr/>
          </p:nvSpPr>
          <p:spPr>
            <a:xfrm>
              <a:off x="5313994" y="1766392"/>
              <a:ext cx="6598318" cy="786579"/>
            </a:xfrm>
            <a:prstGeom prst="roundRect">
              <a:avLst/>
            </a:prstGeom>
            <a:grpFill/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D4971565-B2DA-46FB-A0E1-5F9AE7C5BE88}"/>
                </a:ext>
              </a:extLst>
            </p:cNvPr>
            <p:cNvSpPr txBox="1"/>
            <p:nvPr/>
          </p:nvSpPr>
          <p:spPr>
            <a:xfrm>
              <a:off x="7019762" y="1836514"/>
              <a:ext cx="44805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文字方塊 43">
              <a:extLst>
                <a:ext uri="{FF2B5EF4-FFF2-40B4-BE49-F238E27FC236}">
                  <a16:creationId xmlns:a16="http://schemas.microsoft.com/office/drawing/2014/main" id="{8D4074CB-32B8-4645-99C5-50D68DB428D5}"/>
                </a:ext>
              </a:extLst>
            </p:cNvPr>
            <p:cNvSpPr txBox="1"/>
            <p:nvPr/>
          </p:nvSpPr>
          <p:spPr>
            <a:xfrm>
              <a:off x="5474232" y="1836515"/>
              <a:ext cx="130142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03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24CA7D6C-64DF-4BAC-9CF4-ADF5203ACB62}"/>
              </a:ext>
            </a:extLst>
          </p:cNvPr>
          <p:cNvGrpSpPr/>
          <p:nvPr/>
        </p:nvGrpSpPr>
        <p:grpSpPr>
          <a:xfrm>
            <a:off x="4007613" y="3700701"/>
            <a:ext cx="3825249" cy="786579"/>
            <a:chOff x="5295583" y="1766392"/>
            <a:chExt cx="3767070" cy="786579"/>
          </a:xfrm>
        </p:grpSpPr>
        <p:sp>
          <p:nvSpPr>
            <p:cNvPr id="18" name="矩形: 圓角 17">
              <a:extLst>
                <a:ext uri="{FF2B5EF4-FFF2-40B4-BE49-F238E27FC236}">
                  <a16:creationId xmlns:a16="http://schemas.microsoft.com/office/drawing/2014/main" id="{02418BD6-D62B-49DD-B18D-DA3E224A3AF8}"/>
                </a:ext>
              </a:extLst>
            </p:cNvPr>
            <p:cNvSpPr/>
            <p:nvPr/>
          </p:nvSpPr>
          <p:spPr>
            <a:xfrm>
              <a:off x="5295583" y="1766392"/>
              <a:ext cx="3767070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E243B21-A390-47B0-999E-56FD81B4575F}"/>
                </a:ext>
              </a:extLst>
            </p:cNvPr>
            <p:cNvSpPr txBox="1"/>
            <p:nvPr/>
          </p:nvSpPr>
          <p:spPr>
            <a:xfrm>
              <a:off x="6107998" y="1831529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重要事項說明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F21ABFBD-931A-43B5-8816-BED52645C566}"/>
                </a:ext>
              </a:extLst>
            </p:cNvPr>
            <p:cNvSpPr txBox="1"/>
            <p:nvPr/>
          </p:nvSpPr>
          <p:spPr>
            <a:xfrm>
              <a:off x="5417199" y="1841503"/>
              <a:ext cx="7360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02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6" name="圖片 25">
            <a:extLst>
              <a:ext uri="{FF2B5EF4-FFF2-40B4-BE49-F238E27FC236}">
                <a16:creationId xmlns:a16="http://schemas.microsoft.com/office/drawing/2014/main" id="{8FF3A212-0DC7-4A24-AA11-94938CABC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352" y="1483082"/>
            <a:ext cx="835296" cy="835296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E57B1A5-E7CA-461E-A14D-4FCCA4FD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915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3676683" y="2705725"/>
            <a:ext cx="48964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系所概況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01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圖片 3">
            <a:extLst>
              <a:ext uri="{FF2B5EF4-FFF2-40B4-BE49-F238E27FC236}">
                <a16:creationId xmlns:a16="http://schemas.microsoft.com/office/drawing/2014/main" id="{CA6FCB99-968A-79FB-1714-AE2790BC4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915" y="4539345"/>
            <a:ext cx="2786743" cy="278674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矩形: 圓角 7">
            <a:extLst>
              <a:ext uri="{FF2B5EF4-FFF2-40B4-BE49-F238E27FC236}">
                <a16:creationId xmlns:a16="http://schemas.microsoft.com/office/drawing/2014/main" id="{6B1116AC-C868-4AA9-9588-CFBCBCA1F7DF}"/>
              </a:ext>
            </a:extLst>
          </p:cNvPr>
          <p:cNvSpPr/>
          <p:nvPr/>
        </p:nvSpPr>
        <p:spPr>
          <a:xfrm>
            <a:off x="3970136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7A1EA0D8-7F0B-400D-9B86-9EEACE8BFE53}"/>
              </a:ext>
            </a:extLst>
          </p:cNvPr>
          <p:cNvSpPr txBox="1"/>
          <p:nvPr/>
        </p:nvSpPr>
        <p:spPr>
          <a:xfrm>
            <a:off x="4018308" y="4404070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江鴻龍 主任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AFEE125-B53D-4D27-B548-3EDCFEAC0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19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人員概況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25662" y="443798"/>
            <a:ext cx="3337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學年度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人數</a:t>
            </a:r>
          </a:p>
        </p:txBody>
      </p:sp>
      <p:graphicFrame>
        <p:nvGraphicFramePr>
          <p:cNvPr id="26" name="Group 613">
            <a:extLst>
              <a:ext uri="{FF2B5EF4-FFF2-40B4-BE49-F238E27FC236}">
                <a16:creationId xmlns:a16="http://schemas.microsoft.com/office/drawing/2014/main" id="{1B3958C6-32AA-4599-8A67-DFF89B6792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842942"/>
              </p:ext>
            </p:extLst>
          </p:nvPr>
        </p:nvGraphicFramePr>
        <p:xfrm>
          <a:off x="3489369" y="1299553"/>
          <a:ext cx="5148131" cy="4258759"/>
        </p:xfrm>
        <a:graphic>
          <a:graphicData uri="http://schemas.openxmlformats.org/drawingml/2006/table">
            <a:tbl>
              <a:tblPr/>
              <a:tblGrid>
                <a:gridCol w="1019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74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2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 員 類 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771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  學  部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  士  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21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碩士在職專班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環安博士班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24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　　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副  教  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助理教授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3104459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助       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2851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2851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558057"/>
                  </a:ext>
                </a:extLst>
              </a:tr>
            </a:tbl>
          </a:graphicData>
        </a:graphic>
      </p:graphicFrame>
      <p:sp>
        <p:nvSpPr>
          <p:cNvPr id="29" name="文字方塊 28">
            <a:extLst>
              <a:ext uri="{FF2B5EF4-FFF2-40B4-BE49-F238E27FC236}">
                <a16:creationId xmlns:a16="http://schemas.microsoft.com/office/drawing/2014/main" id="{96B64611-C485-450E-B4A0-24CF883DBC02}"/>
              </a:ext>
            </a:extLst>
          </p:cNvPr>
          <p:cNvSpPr txBox="1"/>
          <p:nvPr/>
        </p:nvSpPr>
        <p:spPr>
          <a:xfrm>
            <a:off x="5504024" y="5674081"/>
            <a:ext cx="336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資料更新時間：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113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年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8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29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日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EFC69EC-E51A-492B-A111-31F922760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23" y="5015621"/>
            <a:ext cx="2055584" cy="2055584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E825342-0215-4706-9445-4B2DF0F6D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396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教師專業</a:t>
              </a: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43CF5D6E-C586-4C87-BB5B-8F8206AB05C2}"/>
              </a:ext>
            </a:extLst>
          </p:cNvPr>
          <p:cNvGrpSpPr/>
          <p:nvPr/>
        </p:nvGrpSpPr>
        <p:grpSpPr>
          <a:xfrm>
            <a:off x="2948282" y="713144"/>
            <a:ext cx="3229930" cy="2566479"/>
            <a:chOff x="2751597" y="1440000"/>
            <a:chExt cx="3420981" cy="2679753"/>
          </a:xfrm>
        </p:grpSpPr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D6D4E408-CDF4-45CB-9FEF-865AAB9B8121}"/>
                </a:ext>
              </a:extLst>
            </p:cNvPr>
            <p:cNvGrpSpPr/>
            <p:nvPr/>
          </p:nvGrpSpPr>
          <p:grpSpPr>
            <a:xfrm>
              <a:off x="2880000" y="1440000"/>
              <a:ext cx="3292578" cy="1757975"/>
              <a:chOff x="2880000" y="1440000"/>
              <a:chExt cx="3292578" cy="1757975"/>
            </a:xfrm>
          </p:grpSpPr>
          <p:grpSp>
            <p:nvGrpSpPr>
              <p:cNvPr id="41" name="群組 40">
                <a:extLst>
                  <a:ext uri="{FF2B5EF4-FFF2-40B4-BE49-F238E27FC236}">
                    <a16:creationId xmlns:a16="http://schemas.microsoft.com/office/drawing/2014/main" id="{BAB2AE2B-BE39-44BC-90D8-7CF73DC69042}"/>
                  </a:ext>
                </a:extLst>
              </p:cNvPr>
              <p:cNvGrpSpPr/>
              <p:nvPr/>
            </p:nvGrpSpPr>
            <p:grpSpPr>
              <a:xfrm>
                <a:off x="2880000" y="1440000"/>
                <a:ext cx="2736000" cy="468000"/>
                <a:chOff x="2880000" y="1440000"/>
                <a:chExt cx="2736000" cy="468000"/>
              </a:xfrm>
            </p:grpSpPr>
            <p:sp>
              <p:nvSpPr>
                <p:cNvPr id="43" name="箭號: 五邊形 42">
                  <a:extLst>
                    <a:ext uri="{FF2B5EF4-FFF2-40B4-BE49-F238E27FC236}">
                      <a16:creationId xmlns:a16="http://schemas.microsoft.com/office/drawing/2014/main" id="{351F36C0-642E-429D-A090-549D23F51241}"/>
                    </a:ext>
                  </a:extLst>
                </p:cNvPr>
                <p:cNvSpPr/>
                <p:nvPr/>
              </p:nvSpPr>
              <p:spPr>
                <a:xfrm flipH="1">
                  <a:off x="2880000" y="1440000"/>
                  <a:ext cx="2736000" cy="468000"/>
                </a:xfrm>
                <a:prstGeom prst="homePlat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id="{C96F8965-9BAE-441C-92F1-6FC89EDAE819}"/>
                    </a:ext>
                  </a:extLst>
                </p:cNvPr>
                <p:cNvSpPr/>
                <p:nvPr/>
              </p:nvSpPr>
              <p:spPr>
                <a:xfrm>
                  <a:off x="3600000" y="14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環境工程</a:t>
                  </a:r>
                </a:p>
              </p:txBody>
            </p:sp>
            <p:sp>
              <p:nvSpPr>
                <p:cNvPr id="45" name="橢圓 44">
                  <a:extLst>
                    <a:ext uri="{FF2B5EF4-FFF2-40B4-BE49-F238E27FC236}">
                      <a16:creationId xmlns:a16="http://schemas.microsoft.com/office/drawing/2014/main" id="{0E6DB1EA-6FB0-4600-BE4C-B8464E387E63}"/>
                    </a:ext>
                  </a:extLst>
                </p:cNvPr>
                <p:cNvSpPr/>
                <p:nvPr/>
              </p:nvSpPr>
              <p:spPr>
                <a:xfrm>
                  <a:off x="3096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C2288A0F-3D5D-4DFC-84E8-C20063C2E1BB}"/>
                  </a:ext>
                </a:extLst>
              </p:cNvPr>
              <p:cNvSpPr/>
              <p:nvPr/>
            </p:nvSpPr>
            <p:spPr>
              <a:xfrm>
                <a:off x="3060000" y="1889253"/>
                <a:ext cx="3112578" cy="1308722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環境品質管理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奈米科技環境應用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地下水污染整治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空、水、廢污染管理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D40BEA2F-86AC-4C48-87E9-D9AB0B143745}"/>
                </a:ext>
              </a:extLst>
            </p:cNvPr>
            <p:cNvSpPr/>
            <p:nvPr/>
          </p:nvSpPr>
          <p:spPr>
            <a:xfrm>
              <a:off x="2751597" y="3144031"/>
              <a:ext cx="3112578" cy="975722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江鴻龍、林啟文、洪肇嘉、張艮輝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張維欽、楊茱芳、郭昭吟、萬騰州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溫志超、陳杜甫、黃紹揚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6AD7AAAB-3D7C-407A-97FB-83D138A8B373}"/>
              </a:ext>
            </a:extLst>
          </p:cNvPr>
          <p:cNvGrpSpPr/>
          <p:nvPr/>
        </p:nvGrpSpPr>
        <p:grpSpPr>
          <a:xfrm>
            <a:off x="6820900" y="710410"/>
            <a:ext cx="2938751" cy="2362524"/>
            <a:chOff x="7324579" y="1440000"/>
            <a:chExt cx="3112578" cy="2466796"/>
          </a:xfrm>
        </p:grpSpPr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EE841705-48AB-4FA9-ACD2-246CED022D06}"/>
                </a:ext>
              </a:extLst>
            </p:cNvPr>
            <p:cNvGrpSpPr/>
            <p:nvPr/>
          </p:nvGrpSpPr>
          <p:grpSpPr>
            <a:xfrm>
              <a:off x="7380000" y="1440000"/>
              <a:ext cx="3057157" cy="1513894"/>
              <a:chOff x="7380000" y="1440000"/>
              <a:chExt cx="3057157" cy="1513894"/>
            </a:xfrm>
          </p:grpSpPr>
          <p:grpSp>
            <p:nvGrpSpPr>
              <p:cNvPr id="34" name="群組 33">
                <a:extLst>
                  <a:ext uri="{FF2B5EF4-FFF2-40B4-BE49-F238E27FC236}">
                    <a16:creationId xmlns:a16="http://schemas.microsoft.com/office/drawing/2014/main" id="{C9DB522C-33EE-4709-A289-B18E0CEBA489}"/>
                  </a:ext>
                </a:extLst>
              </p:cNvPr>
              <p:cNvGrpSpPr/>
              <p:nvPr/>
            </p:nvGrpSpPr>
            <p:grpSpPr>
              <a:xfrm>
                <a:off x="7380000" y="1440000"/>
                <a:ext cx="2736000" cy="468000"/>
                <a:chOff x="7380000" y="1440000"/>
                <a:chExt cx="2736000" cy="468000"/>
              </a:xfrm>
            </p:grpSpPr>
            <p:sp>
              <p:nvSpPr>
                <p:cNvPr id="36" name="箭號: 五邊形 35">
                  <a:extLst>
                    <a:ext uri="{FF2B5EF4-FFF2-40B4-BE49-F238E27FC236}">
                      <a16:creationId xmlns:a16="http://schemas.microsoft.com/office/drawing/2014/main" id="{01F68522-A936-4CA3-8FCB-38D4D338C9B6}"/>
                    </a:ext>
                  </a:extLst>
                </p:cNvPr>
                <p:cNvSpPr/>
                <p:nvPr/>
              </p:nvSpPr>
              <p:spPr>
                <a:xfrm flipH="1">
                  <a:off x="7380000" y="1440000"/>
                  <a:ext cx="2736000" cy="468000"/>
                </a:xfrm>
                <a:prstGeom prst="homePlate">
                  <a:avLst/>
                </a:prstGeom>
                <a:solidFill>
                  <a:srgbClr val="D94F4F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7B03E7ED-4CB1-42D1-A69D-6F0462C74AD8}"/>
                    </a:ext>
                  </a:extLst>
                </p:cNvPr>
                <p:cNvSpPr/>
                <p:nvPr/>
              </p:nvSpPr>
              <p:spPr>
                <a:xfrm>
                  <a:off x="7776000" y="1440000"/>
                  <a:ext cx="2031325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綠色環境資源</a:t>
                  </a:r>
                </a:p>
              </p:txBody>
            </p:sp>
            <p:sp>
              <p:nvSpPr>
                <p:cNvPr id="38" name="橢圓 37">
                  <a:extLst>
                    <a:ext uri="{FF2B5EF4-FFF2-40B4-BE49-F238E27FC236}">
                      <a16:creationId xmlns:a16="http://schemas.microsoft.com/office/drawing/2014/main" id="{74F014B3-B7F8-4273-99B3-405CA53F7AF0}"/>
                    </a:ext>
                  </a:extLst>
                </p:cNvPr>
                <p:cNvSpPr/>
                <p:nvPr/>
              </p:nvSpPr>
              <p:spPr>
                <a:xfrm>
                  <a:off x="7560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id="{7A738CD9-62E0-42F6-957A-C90722282D23}"/>
                  </a:ext>
                </a:extLst>
              </p:cNvPr>
              <p:cNvSpPr/>
              <p:nvPr/>
            </p:nvSpPr>
            <p:spPr>
              <a:xfrm>
                <a:off x="7557157" y="1977491"/>
                <a:ext cx="2880000" cy="976403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廢棄物資源再生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綠色能源材料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生物科技環境應用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80DEEC9A-7AE6-4395-A329-A74753E70840}"/>
                </a:ext>
              </a:extLst>
            </p:cNvPr>
            <p:cNvSpPr/>
            <p:nvPr/>
          </p:nvSpPr>
          <p:spPr>
            <a:xfrm>
              <a:off x="7324579" y="3156027"/>
              <a:ext cx="3112577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江鴻龍、林啟文、洪肇嘉、張維欽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楊茱芳、郭昭吟、萬騰州、黃紹揚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79F38483-59E5-48F5-9915-1BEE4DEF6227}"/>
              </a:ext>
            </a:extLst>
          </p:cNvPr>
          <p:cNvGrpSpPr/>
          <p:nvPr/>
        </p:nvGrpSpPr>
        <p:grpSpPr>
          <a:xfrm>
            <a:off x="2948282" y="3751344"/>
            <a:ext cx="3046347" cy="2366999"/>
            <a:chOff x="2713461" y="5580000"/>
            <a:chExt cx="3226539" cy="2471468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9F6A0101-DF33-4A30-9DDB-CD81F9B91D98}"/>
                </a:ext>
              </a:extLst>
            </p:cNvPr>
            <p:cNvGrpSpPr/>
            <p:nvPr/>
          </p:nvGrpSpPr>
          <p:grpSpPr>
            <a:xfrm>
              <a:off x="2880000" y="5580000"/>
              <a:ext cx="3060000" cy="1720699"/>
              <a:chOff x="2880000" y="5580000"/>
              <a:chExt cx="3060000" cy="1720699"/>
            </a:xfrm>
          </p:grpSpPr>
          <p:grpSp>
            <p:nvGrpSpPr>
              <p:cNvPr id="25" name="群組 24">
                <a:extLst>
                  <a:ext uri="{FF2B5EF4-FFF2-40B4-BE49-F238E27FC236}">
                    <a16:creationId xmlns:a16="http://schemas.microsoft.com/office/drawing/2014/main" id="{890C84AA-3CC2-4AA9-8B74-9E5316DDFCF3}"/>
                  </a:ext>
                </a:extLst>
              </p:cNvPr>
              <p:cNvGrpSpPr/>
              <p:nvPr/>
            </p:nvGrpSpPr>
            <p:grpSpPr>
              <a:xfrm>
                <a:off x="2880000" y="5580000"/>
                <a:ext cx="2736000" cy="468000"/>
                <a:chOff x="2880000" y="4140000"/>
                <a:chExt cx="2736000" cy="468000"/>
              </a:xfrm>
            </p:grpSpPr>
            <p:sp>
              <p:nvSpPr>
                <p:cNvPr id="28" name="箭號: 五邊形 27">
                  <a:extLst>
                    <a:ext uri="{FF2B5EF4-FFF2-40B4-BE49-F238E27FC236}">
                      <a16:creationId xmlns:a16="http://schemas.microsoft.com/office/drawing/2014/main" id="{402C5903-BD50-4E74-86F5-A036362FD9B8}"/>
                    </a:ext>
                  </a:extLst>
                </p:cNvPr>
                <p:cNvSpPr/>
                <p:nvPr/>
              </p:nvSpPr>
              <p:spPr>
                <a:xfrm flipH="1">
                  <a:off x="2880000" y="4140000"/>
                  <a:ext cx="2736000" cy="468000"/>
                </a:xfrm>
                <a:prstGeom prst="homePlate">
                  <a:avLst/>
                </a:prstGeom>
                <a:solidFill>
                  <a:srgbClr val="1F363D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id="{102B0E00-A6BF-4706-8CB2-EEDCE662A312}"/>
                    </a:ext>
                  </a:extLst>
                </p:cNvPr>
                <p:cNvSpPr/>
                <p:nvPr/>
              </p:nvSpPr>
              <p:spPr>
                <a:xfrm>
                  <a:off x="37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安全衛生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C41CB60D-67AE-4775-B2ED-55161B0EA370}"/>
                    </a:ext>
                  </a:extLst>
                </p:cNvPr>
                <p:cNvSpPr/>
                <p:nvPr/>
              </p:nvSpPr>
              <p:spPr>
                <a:xfrm>
                  <a:off x="3096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9F6C689F-6C18-4862-92D7-4AF1C8603035}"/>
                  </a:ext>
                </a:extLst>
              </p:cNvPr>
              <p:cNvSpPr/>
              <p:nvPr/>
            </p:nvSpPr>
            <p:spPr>
              <a:xfrm>
                <a:off x="3060000" y="6120000"/>
                <a:ext cx="2880000" cy="1180699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氣膠微粒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系統安全分析管理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金屬材料高溫強度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製程量化風險評估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B31C6620-3BD2-4972-90A0-CBBA7C52CD6E}"/>
                </a:ext>
              </a:extLst>
            </p:cNvPr>
            <p:cNvSpPr/>
            <p:nvPr/>
          </p:nvSpPr>
          <p:spPr>
            <a:xfrm>
              <a:off x="2713461" y="7300699"/>
              <a:ext cx="3150712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徐啟銘、張艮輝、劉淑惠、錢葉忠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易逸波、游逸駿、陳杜甫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D1BCF8D6-5A14-4BE1-8BC9-EFC55E15323B}"/>
              </a:ext>
            </a:extLst>
          </p:cNvPr>
          <p:cNvGrpSpPr/>
          <p:nvPr/>
        </p:nvGrpSpPr>
        <p:grpSpPr>
          <a:xfrm>
            <a:off x="6873226" y="3751344"/>
            <a:ext cx="2938749" cy="2438990"/>
            <a:chOff x="7324578" y="5580000"/>
            <a:chExt cx="3112576" cy="2546636"/>
          </a:xfrm>
        </p:grpSpPr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3BD776C6-DDD7-4B4B-BDB3-52934D495281}"/>
                </a:ext>
              </a:extLst>
            </p:cNvPr>
            <p:cNvGrpSpPr/>
            <p:nvPr/>
          </p:nvGrpSpPr>
          <p:grpSpPr>
            <a:xfrm>
              <a:off x="7379999" y="5580000"/>
              <a:ext cx="3057155" cy="1772810"/>
              <a:chOff x="7379999" y="4140000"/>
              <a:chExt cx="3057155" cy="1772810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426148C4-59E2-4537-A494-63F110D3367C}"/>
                  </a:ext>
                </a:extLst>
              </p:cNvPr>
              <p:cNvGrpSpPr/>
              <p:nvPr/>
            </p:nvGrpSpPr>
            <p:grpSpPr>
              <a:xfrm>
                <a:off x="7379999" y="4140000"/>
                <a:ext cx="2736000" cy="461665"/>
                <a:chOff x="7379999" y="4140000"/>
                <a:chExt cx="2736000" cy="461665"/>
              </a:xfrm>
            </p:grpSpPr>
            <p:sp>
              <p:nvSpPr>
                <p:cNvPr id="20" name="箭號: 五邊形 19">
                  <a:extLst>
                    <a:ext uri="{FF2B5EF4-FFF2-40B4-BE49-F238E27FC236}">
                      <a16:creationId xmlns:a16="http://schemas.microsoft.com/office/drawing/2014/main" id="{8542E163-E1CE-41B3-B9E8-6BF0260F278E}"/>
                    </a:ext>
                  </a:extLst>
                </p:cNvPr>
                <p:cNvSpPr/>
                <p:nvPr/>
              </p:nvSpPr>
              <p:spPr>
                <a:xfrm flipH="1">
                  <a:off x="7379999" y="4140000"/>
                  <a:ext cx="2736000" cy="461665"/>
                </a:xfrm>
                <a:prstGeom prst="homePlate">
                  <a:avLst/>
                </a:prstGeom>
                <a:solidFill>
                  <a:srgbClr val="E19A4B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1" name="橢圓 20">
                  <a:extLst>
                    <a:ext uri="{FF2B5EF4-FFF2-40B4-BE49-F238E27FC236}">
                      <a16:creationId xmlns:a16="http://schemas.microsoft.com/office/drawing/2014/main" id="{9C227B21-AE49-4555-B210-A180A5753480}"/>
                    </a:ext>
                  </a:extLst>
                </p:cNvPr>
                <p:cNvSpPr/>
                <p:nvPr/>
              </p:nvSpPr>
              <p:spPr>
                <a:xfrm>
                  <a:off x="7560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A7DC0426-FE32-40F8-A294-9180D9414041}"/>
                    </a:ext>
                  </a:extLst>
                </p:cNvPr>
                <p:cNvSpPr/>
                <p:nvPr/>
              </p:nvSpPr>
              <p:spPr>
                <a:xfrm>
                  <a:off x="82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災害預防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26BD026F-DB87-4348-A4A1-B1DF7E99143D}"/>
                  </a:ext>
                </a:extLst>
              </p:cNvPr>
              <p:cNvSpPr/>
              <p:nvPr/>
            </p:nvSpPr>
            <p:spPr>
              <a:xfrm>
                <a:off x="7560001" y="4680000"/>
                <a:ext cx="2877153" cy="1232810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毒化物災害防救應變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失控反應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國土資源防災與安全      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火災爆炸模擬</a:t>
                </a:r>
              </a:p>
            </p:txBody>
          </p:sp>
        </p:grp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5BB9A2D-F1A4-433E-A72C-6B97086B4C6A}"/>
                </a:ext>
              </a:extLst>
            </p:cNvPr>
            <p:cNvSpPr/>
            <p:nvPr/>
          </p:nvSpPr>
          <p:spPr>
            <a:xfrm>
              <a:off x="7324578" y="7375867"/>
              <a:ext cx="3112576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徐啟銘、洪肇嘉、溫志超、劉淑惠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AAF8DE8-AE4A-4AFC-ACE2-687DE199E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61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: 圓角 26">
            <a:extLst>
              <a:ext uri="{FF2B5EF4-FFF2-40B4-BE49-F238E27FC236}">
                <a16:creationId xmlns:a16="http://schemas.microsoft.com/office/drawing/2014/main" id="{A49857F7-D4A1-4EA1-841B-00E1315C428B}"/>
              </a:ext>
            </a:extLst>
          </p:cNvPr>
          <p:cNvSpPr/>
          <p:nvPr/>
        </p:nvSpPr>
        <p:spPr>
          <a:xfrm>
            <a:off x="2010104" y="2097357"/>
            <a:ext cx="8903227" cy="153036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106E01CC-3378-42DF-B2AB-559CEA769001}"/>
              </a:ext>
            </a:extLst>
          </p:cNvPr>
          <p:cNvGrpSpPr/>
          <p:nvPr/>
        </p:nvGrpSpPr>
        <p:grpSpPr>
          <a:xfrm>
            <a:off x="1937753" y="1816286"/>
            <a:ext cx="8975578" cy="1144905"/>
            <a:chOff x="2737853" y="1816126"/>
            <a:chExt cx="8975578" cy="114490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2F1B6E96-6C44-4453-B98B-7CA287FAD41D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實驗設備足供學生發展專業技能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0FA889A-8BFF-4343-9AFD-EE1B54FCC889}"/>
                </a:ext>
              </a:extLst>
            </p:cNvPr>
            <p:cNvSpPr/>
            <p:nvPr/>
          </p:nvSpPr>
          <p:spPr>
            <a:xfrm>
              <a:off x="2737853" y="1816126"/>
              <a:ext cx="8975578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環化與環微實驗室、環工單元操作實驗室、作測與工安實驗室</a:t>
              </a: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98978" y="44379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教學實驗室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142448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環工單元操作實驗室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827664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作測與工安實驗室</a:t>
              </a:r>
            </a:p>
          </p:txBody>
        </p:sp>
      </p:grp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C88505C-AC8C-4703-9339-636E79209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61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5918EC9B-43C7-45A9-8FAC-2C95965FBEDC}"/>
              </a:ext>
            </a:extLst>
          </p:cNvPr>
          <p:cNvSpPr/>
          <p:nvPr/>
        </p:nvSpPr>
        <p:spPr>
          <a:xfrm>
            <a:off x="1806632" y="2311545"/>
            <a:ext cx="9445568" cy="137448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E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化教學教室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" r="78"/>
            <a:stretch/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演講廳</a:t>
              </a:r>
              <a:r>
                <a: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/</a:t>
              </a: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階梯教室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" r="9"/>
            <a:stretch/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063492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一般教學教室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7" b="1497"/>
            <a:stretch/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983675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團體討論室</a:t>
              </a: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BFE34F9C-6321-4C22-A29A-92E5AD005692}"/>
              </a:ext>
            </a:extLst>
          </p:cNvPr>
          <p:cNvGrpSpPr/>
          <p:nvPr/>
        </p:nvGrpSpPr>
        <p:grpSpPr>
          <a:xfrm>
            <a:off x="1482141" y="1994572"/>
            <a:ext cx="9947464" cy="1144905"/>
            <a:chOff x="2737852" y="1816126"/>
            <a:chExt cx="9947464" cy="1144905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1F551FA-C8F1-47E3-83B0-1576D57EAA06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足供不同類型之討論與教學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BEDE3671-E9B9-4976-AC2B-AC26286819B1}"/>
                </a:ext>
              </a:extLst>
            </p:cNvPr>
            <p:cNvSpPr/>
            <p:nvPr/>
          </p:nvSpPr>
          <p:spPr>
            <a:xfrm>
              <a:off x="2737852" y="1816126"/>
              <a:ext cx="9947464" cy="884070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演講廳（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85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間一般教室（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40-80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2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間討論室（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10-20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</a:t>
              </a:r>
            </a:p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7B7CE14-9CF0-4974-B0DF-219265005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491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群組 11">
            <a:extLst>
              <a:ext uri="{FF2B5EF4-FFF2-40B4-BE49-F238E27FC236}">
                <a16:creationId xmlns:a16="http://schemas.microsoft.com/office/drawing/2014/main" id="{D7AA6928-767D-4088-AC93-CAF09202C1E0}"/>
              </a:ext>
            </a:extLst>
          </p:cNvPr>
          <p:cNvGrpSpPr/>
          <p:nvPr/>
        </p:nvGrpSpPr>
        <p:grpSpPr>
          <a:xfrm>
            <a:off x="932869" y="1430505"/>
            <a:ext cx="9937104" cy="5177640"/>
            <a:chOff x="1089348" y="3215439"/>
            <a:chExt cx="9937104" cy="5177640"/>
          </a:xfrm>
        </p:grpSpPr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1997847A-E4AA-45C3-8F30-2C5140B349DA}"/>
                </a:ext>
              </a:extLst>
            </p:cNvPr>
            <p:cNvGrpSpPr/>
            <p:nvPr/>
          </p:nvGrpSpPr>
          <p:grpSpPr>
            <a:xfrm>
              <a:off x="1089348" y="3215439"/>
              <a:ext cx="9937104" cy="5177640"/>
              <a:chOff x="1089348" y="3215439"/>
              <a:chExt cx="9937104" cy="5177640"/>
            </a:xfrm>
          </p:grpSpPr>
          <p:graphicFrame>
            <p:nvGraphicFramePr>
              <p:cNvPr id="26" name="圖表 25">
                <a:extLst>
                  <a:ext uri="{FF2B5EF4-FFF2-40B4-BE49-F238E27FC236}">
                    <a16:creationId xmlns:a16="http://schemas.microsoft.com/office/drawing/2014/main" id="{3CE7CE60-F71B-45A1-BD25-6B9E6A6DE7AA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089348" y="3215439"/>
              <a:ext cx="9937104" cy="517764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28" name="直線圖說文字 1 7">
                <a:extLst>
                  <a:ext uri="{FF2B5EF4-FFF2-40B4-BE49-F238E27FC236}">
                    <a16:creationId xmlns:a16="http://schemas.microsoft.com/office/drawing/2014/main" id="{F8AC4A7F-9BF9-43E1-8AAC-7EB4032B939B}"/>
                  </a:ext>
                </a:extLst>
              </p:cNvPr>
              <p:cNvSpPr/>
              <p:nvPr/>
            </p:nvSpPr>
            <p:spPr>
              <a:xfrm>
                <a:off x="4223420" y="7364312"/>
                <a:ext cx="3668960" cy="810069"/>
              </a:xfrm>
              <a:prstGeom prst="borderCallout1">
                <a:avLst>
                  <a:gd name="adj1" fmla="val -259"/>
                  <a:gd name="adj2" fmla="val 9926"/>
                  <a:gd name="adj3" fmla="val -40554"/>
                  <a:gd name="adj4" fmla="val 9695"/>
                </a:avLst>
              </a:prstGeom>
              <a:solidFill>
                <a:srgbClr val="F4D790"/>
              </a:solidFill>
              <a:ln w="15875">
                <a:solidFill>
                  <a:srgbClr val="7FA4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每位教師擁有單獨研究室與實驗室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面積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2487.3m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3.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每位教師平均可使用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176.69m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(53.4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坪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)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</a:p>
            </p:txBody>
          </p:sp>
        </p:grpSp>
        <p:sp>
          <p:nvSpPr>
            <p:cNvPr id="35" name="橢圓 34">
              <a:extLst>
                <a:ext uri="{FF2B5EF4-FFF2-40B4-BE49-F238E27FC236}">
                  <a16:creationId xmlns:a16="http://schemas.microsoft.com/office/drawing/2014/main" id="{74F61A06-85DB-4154-B440-408AF4F660CA}"/>
                </a:ext>
              </a:extLst>
            </p:cNvPr>
            <p:cNvSpPr/>
            <p:nvPr/>
          </p:nvSpPr>
          <p:spPr>
            <a:xfrm>
              <a:off x="2987384" y="5194670"/>
              <a:ext cx="1384419" cy="12872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全系館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4,323m</a:t>
              </a:r>
              <a:r>
                <a:rPr kumimoji="0" lang="en-US" altLang="zh-TW" sz="1400" b="1" i="0" u="none" strike="noStrike" kern="1200" cap="none" spc="0" normalizeH="0" baseline="3000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(1,308</a:t>
              </a:r>
              <a:r>
                <a:rPr kumimoji="0" lang="zh-TW" altLang="en-US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坪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支援學習之設備與空間規劃</a:t>
            </a:r>
          </a:p>
        </p:txBody>
      </p: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62E4CD3C-3FEB-46EC-B492-2F5C932A241F}"/>
              </a:ext>
            </a:extLst>
          </p:cNvPr>
          <p:cNvGrpSpPr/>
          <p:nvPr/>
        </p:nvGrpSpPr>
        <p:grpSpPr>
          <a:xfrm>
            <a:off x="7638878" y="1815761"/>
            <a:ext cx="3739348" cy="3055642"/>
            <a:chOff x="7638878" y="1815761"/>
            <a:chExt cx="3739348" cy="3055642"/>
          </a:xfrm>
        </p:grpSpPr>
        <p:pic>
          <p:nvPicPr>
            <p:cNvPr id="27" name="圖片 26">
              <a:extLst>
                <a:ext uri="{FF2B5EF4-FFF2-40B4-BE49-F238E27FC236}">
                  <a16:creationId xmlns:a16="http://schemas.microsoft.com/office/drawing/2014/main" id="{7BDB35BD-1CE3-407F-9E4B-DBE08236DE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27" t="11859" r="8349" b="7676"/>
            <a:stretch/>
          </p:blipFill>
          <p:spPr>
            <a:xfrm>
              <a:off x="7638878" y="2597679"/>
              <a:ext cx="3668961" cy="2273724"/>
            </a:xfrm>
            <a:prstGeom prst="roundRect">
              <a:avLst>
                <a:gd name="adj" fmla="val 4126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rgbClr val="576270"/>
              </a:solidFill>
            </a:ln>
            <a:effectLst/>
          </p:spPr>
        </p:pic>
        <p:grpSp>
          <p:nvGrpSpPr>
            <p:cNvPr id="22" name="群組 21">
              <a:extLst>
                <a:ext uri="{FF2B5EF4-FFF2-40B4-BE49-F238E27FC236}">
                  <a16:creationId xmlns:a16="http://schemas.microsoft.com/office/drawing/2014/main" id="{4CFBAA65-B390-425D-985B-51F0519B326B}"/>
                </a:ext>
              </a:extLst>
            </p:cNvPr>
            <p:cNvGrpSpPr/>
            <p:nvPr/>
          </p:nvGrpSpPr>
          <p:grpSpPr>
            <a:xfrm>
              <a:off x="7638878" y="1815761"/>
              <a:ext cx="3739348" cy="559187"/>
              <a:chOff x="7994478" y="1659541"/>
              <a:chExt cx="3739348" cy="559187"/>
            </a:xfrm>
          </p:grpSpPr>
          <p:sp>
            <p:nvSpPr>
              <p:cNvPr id="29" name="Rectangle 3">
                <a:extLst>
                  <a:ext uri="{FF2B5EF4-FFF2-40B4-BE49-F238E27FC236}">
                    <a16:creationId xmlns:a16="http://schemas.microsoft.com/office/drawing/2014/main" id="{7ABCF3CF-EF30-44EC-8366-877B8D219B26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7994478" y="1678728"/>
                <a:ext cx="1159669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46818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環安系</a:t>
                </a:r>
                <a:endParaRPr kumimoji="1" lang="en-US" altLang="zh-TW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46818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sp>
            <p:nvSpPr>
              <p:cNvPr id="30" name="Rectangle 3">
                <a:extLst>
                  <a:ext uri="{FF2B5EF4-FFF2-40B4-BE49-F238E27FC236}">
                    <a16:creationId xmlns:a16="http://schemas.microsoft.com/office/drawing/2014/main" id="{46AE6B50-BA81-476D-AC83-FF9E564356B8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10495414" y="1669248"/>
                <a:ext cx="1238412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電子系</a:t>
                </a:r>
                <a:endParaRPr kumimoji="1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grpSp>
            <p:nvGrpSpPr>
              <p:cNvPr id="14" name="群組 13">
                <a:extLst>
                  <a:ext uri="{FF2B5EF4-FFF2-40B4-BE49-F238E27FC236}">
                    <a16:creationId xmlns:a16="http://schemas.microsoft.com/office/drawing/2014/main" id="{AA27C971-19B9-428E-A71A-B2DD16F16A0C}"/>
                  </a:ext>
                </a:extLst>
              </p:cNvPr>
              <p:cNvGrpSpPr/>
              <p:nvPr/>
            </p:nvGrpSpPr>
            <p:grpSpPr>
              <a:xfrm>
                <a:off x="9163212" y="1659541"/>
                <a:ext cx="1238412" cy="543529"/>
                <a:chOff x="8623206" y="1490906"/>
                <a:chExt cx="1584176" cy="695282"/>
              </a:xfrm>
            </p:grpSpPr>
            <p:sp>
              <p:nvSpPr>
                <p:cNvPr id="31" name="向右箭號 15">
                  <a:extLst>
                    <a:ext uri="{FF2B5EF4-FFF2-40B4-BE49-F238E27FC236}">
                      <a16:creationId xmlns:a16="http://schemas.microsoft.com/office/drawing/2014/main" id="{F205A307-6CA9-45E6-A64B-424317B0AF01}"/>
                    </a:ext>
                  </a:extLst>
                </p:cNvPr>
                <p:cNvSpPr/>
                <p:nvPr/>
              </p:nvSpPr>
              <p:spPr>
                <a:xfrm>
                  <a:off x="9631318" y="1608806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3" name="向右箭號 16">
                  <a:extLst>
                    <a:ext uri="{FF2B5EF4-FFF2-40B4-BE49-F238E27FC236}">
                      <a16:creationId xmlns:a16="http://schemas.microsoft.com/office/drawing/2014/main" id="{2AFB74A5-5F88-4A0C-A69D-CA26F3A0EC34}"/>
                    </a:ext>
                  </a:extLst>
                </p:cNvPr>
                <p:cNvSpPr/>
                <p:nvPr/>
              </p:nvSpPr>
              <p:spPr>
                <a:xfrm rot="10800000">
                  <a:off x="8623206" y="1600902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cxnSp>
              <p:nvCxnSpPr>
                <p:cNvPr id="34" name="直線接點 33">
                  <a:extLst>
                    <a:ext uri="{FF2B5EF4-FFF2-40B4-BE49-F238E27FC236}">
                      <a16:creationId xmlns:a16="http://schemas.microsoft.com/office/drawing/2014/main" id="{E17F21DF-C9C5-4977-8EEE-282EBFE2DAE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9415294" y="1490906"/>
                  <a:ext cx="0" cy="695282"/>
                </a:xfrm>
                <a:prstGeom prst="line">
                  <a:avLst/>
                </a:prstGeom>
                <a:noFill/>
                <a:ln w="38100" algn="ctr">
                  <a:solidFill>
                    <a:srgbClr val="468189"/>
                  </a:solidFill>
                  <a:prstDash val="sys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20BC633-B158-443C-A5A5-F98445098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489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3684449" cy="757230"/>
            <a:chOff x="4609850" y="4882275"/>
            <a:chExt cx="7774793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7774793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4554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獎助學金之提供</a:t>
              </a:r>
              <a:endPara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1482140" y="2443715"/>
            <a:ext cx="996155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提供學生獎助學金近五年已逾 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700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元，鼓勵優秀學生安心就讀。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/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大學部積極參與專案計畫並獲助學金，逾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19A4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60%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學生擔任兼任研究助理。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5FA894E-6AE1-4851-8147-BAC09A245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618" y="98504"/>
            <a:ext cx="2668382" cy="266838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00BBDC0-A070-407D-AD21-CB3ED4BFC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068482"/>
            <a:ext cx="2743200" cy="365125"/>
          </a:xfrm>
        </p:spPr>
        <p:txBody>
          <a:bodyPr/>
          <a:lstStyle/>
          <a:p>
            <a:fld id="{517039BC-EC5E-41C4-A12B-CB27DD44543C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F169FCC-A8C8-4BFD-B22A-DF743FF49722}"/>
              </a:ext>
            </a:extLst>
          </p:cNvPr>
          <p:cNvSpPr/>
          <p:nvPr/>
        </p:nvSpPr>
        <p:spPr>
          <a:xfrm>
            <a:off x="3731751" y="2125193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27E81A86-D85E-471D-AA20-543DF920B9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614989"/>
              </p:ext>
            </p:extLst>
          </p:nvPr>
        </p:nvGraphicFramePr>
        <p:xfrm>
          <a:off x="572219" y="2383339"/>
          <a:ext cx="11029617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2454">
                  <a:extLst>
                    <a:ext uri="{9D8B030D-6E8A-4147-A177-3AD203B41FA5}">
                      <a16:colId xmlns:a16="http://schemas.microsoft.com/office/drawing/2014/main" val="2115144066"/>
                    </a:ext>
                  </a:extLst>
                </a:gridCol>
                <a:gridCol w="2273181">
                  <a:extLst>
                    <a:ext uri="{9D8B030D-6E8A-4147-A177-3AD203B41FA5}">
                      <a16:colId xmlns:a16="http://schemas.microsoft.com/office/drawing/2014/main" val="3685044671"/>
                    </a:ext>
                  </a:extLst>
                </a:gridCol>
                <a:gridCol w="1666430">
                  <a:extLst>
                    <a:ext uri="{9D8B030D-6E8A-4147-A177-3AD203B41FA5}">
                      <a16:colId xmlns:a16="http://schemas.microsoft.com/office/drawing/2014/main" val="3166519405"/>
                    </a:ext>
                  </a:extLst>
                </a:gridCol>
                <a:gridCol w="1649338">
                  <a:extLst>
                    <a:ext uri="{9D8B030D-6E8A-4147-A177-3AD203B41FA5}">
                      <a16:colId xmlns:a16="http://schemas.microsoft.com/office/drawing/2014/main" val="2389771818"/>
                    </a:ext>
                  </a:extLst>
                </a:gridCol>
                <a:gridCol w="2808214">
                  <a:extLst>
                    <a:ext uri="{9D8B030D-6E8A-4147-A177-3AD203B41FA5}">
                      <a16:colId xmlns:a16="http://schemas.microsoft.com/office/drawing/2014/main" val="42304644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獎學金名稱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補助對象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人數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元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endParaRPr lang="zh-TW" altLang="en-US" sz="1400" dirty="0"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補助單位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325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Times New Roman" panose="02020603050405020304" pitchFamily="18" charset="0"/>
                        </a:rPr>
                        <a:t>清寒獎助學金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經濟弱勢家庭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-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6,000-30,000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國內相關企業及系友之捐款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316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學行優良獎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大學部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班級前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名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3,000-7,000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中欣工程行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4400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中欣行獎學金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山林水環境工程股份有限公司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2257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山林水環境工程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公司獎學金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財團法人台灣產業服務基金會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594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財團法人台灣產業服務基金會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碩二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財團法人中興工程顧問社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61072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優秀環境工程學生獎學金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20,000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4065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環安之光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德、體、群、美之學生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系友會捐款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2076263"/>
                  </a:ext>
                </a:extLst>
              </a:tr>
            </a:tbl>
          </a:graphicData>
        </a:graphic>
      </p:graphicFrame>
      <p:sp>
        <p:nvSpPr>
          <p:cNvPr id="15" name="矩形 14">
            <a:extLst>
              <a:ext uri="{FF2B5EF4-FFF2-40B4-BE49-F238E27FC236}">
                <a16:creationId xmlns:a16="http://schemas.microsoft.com/office/drawing/2014/main" id="{A0C2ADC7-98D3-4FE1-9C07-5B0AB15A2D49}"/>
              </a:ext>
            </a:extLst>
          </p:cNvPr>
          <p:cNvSpPr/>
          <p:nvPr/>
        </p:nvSpPr>
        <p:spPr>
          <a:xfrm>
            <a:off x="776116" y="1432695"/>
            <a:ext cx="11029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 algn="just" eaLnBrk="0" hangingPunct="0"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</a:pPr>
            <a:r>
              <a:rPr lang="zh-TW" altLang="zh-TW" sz="2400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經濟弱勢家庭的同學，學校設置清寒獎助學金協助清寒同學完成學業</a:t>
            </a:r>
            <a:endParaRPr lang="zh-TW" altLang="en-US" sz="24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6D27372-15AF-4C0F-A9EF-872490C3484A}"/>
              </a:ext>
            </a:extLst>
          </p:cNvPr>
          <p:cNvSpPr/>
          <p:nvPr/>
        </p:nvSpPr>
        <p:spPr>
          <a:xfrm>
            <a:off x="776116" y="1894360"/>
            <a:ext cx="54861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360000" algn="just" eaLnBrk="0" hangingPunct="0"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rgbClr val="080808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提供優秀學生獎助學金給予鼓勵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5ECFC7D-06B2-45D8-937E-7782BA01A15B}"/>
              </a:ext>
            </a:extLst>
          </p:cNvPr>
          <p:cNvSpPr/>
          <p:nvPr/>
        </p:nvSpPr>
        <p:spPr>
          <a:xfrm>
            <a:off x="572220" y="5501913"/>
            <a:ext cx="11029616" cy="830997"/>
          </a:xfrm>
          <a:prstGeom prst="rect">
            <a:avLst/>
          </a:prstGeom>
          <a:solidFill>
            <a:srgbClr val="214A30"/>
          </a:solidFill>
        </p:spPr>
        <p:txBody>
          <a:bodyPr wrap="square">
            <a:spAutoFit/>
          </a:bodyPr>
          <a:lstStyle/>
          <a:p>
            <a:pPr marL="360000" indent="-360000" algn="just" eaLnBrk="0" hangingPunct="0"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</a:pP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學年度起，由系友會成立環安之光獎學金，鼓勵系上學弟妹除成績表現外之優良事蹟皆可進行申請，目前已募款餘</a:t>
            </a:r>
            <a:r>
              <a:rPr lang="en-US" altLang="zh-TW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100</a:t>
            </a: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</a:t>
            </a:r>
          </a:p>
        </p:txBody>
      </p:sp>
    </p:spTree>
    <p:extLst>
      <p:ext uri="{BB962C8B-B14F-4D97-AF65-F5344CB8AC3E}">
        <p14:creationId xmlns:p14="http://schemas.microsoft.com/office/powerpoint/2010/main" val="427098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3546796" cy="757230"/>
            <a:chOff x="4609852" y="4882275"/>
            <a:chExt cx="7468818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7468818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5344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環境證照訓練班</a:t>
              </a: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BF0FDBC3-5DEB-4E07-B19F-63EE88EA180A}"/>
              </a:ext>
            </a:extLst>
          </p:cNvPr>
          <p:cNvGrpSpPr/>
          <p:nvPr/>
        </p:nvGrpSpPr>
        <p:grpSpPr>
          <a:xfrm>
            <a:off x="3348983" y="1469343"/>
            <a:ext cx="5494034" cy="503597"/>
            <a:chOff x="7409144" y="2232706"/>
            <a:chExt cx="5494034" cy="503597"/>
          </a:xfrm>
        </p:grpSpPr>
        <p:sp>
          <p:nvSpPr>
            <p:cNvPr id="26" name="矩形: 圓角 25">
              <a:extLst>
                <a:ext uri="{FF2B5EF4-FFF2-40B4-BE49-F238E27FC236}">
                  <a16:creationId xmlns:a16="http://schemas.microsoft.com/office/drawing/2014/main" id="{206E0F88-351F-4FE2-BF1C-27CB167EB9FA}"/>
                </a:ext>
              </a:extLst>
            </p:cNvPr>
            <p:cNvSpPr/>
            <p:nvPr/>
          </p:nvSpPr>
          <p:spPr>
            <a:xfrm>
              <a:off x="7409144" y="2232706"/>
              <a:ext cx="5494034" cy="503597"/>
            </a:xfrm>
            <a:prstGeom prst="roundRect">
              <a:avLst/>
            </a:prstGeom>
            <a:solidFill>
              <a:srgbClr val="7FA4B0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E81DEE40-BA05-437C-B52B-2D5EFC24D9A6}"/>
                </a:ext>
              </a:extLst>
            </p:cNvPr>
            <p:cNvSpPr txBox="1"/>
            <p:nvPr/>
          </p:nvSpPr>
          <p:spPr>
            <a:xfrm>
              <a:off x="7486310" y="2240281"/>
              <a:ext cx="54168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/>
                </a:rPr>
                <a:t>擁有專業證照班：空污、廢水、廢棄物</a:t>
              </a: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3237103" y="2127317"/>
            <a:ext cx="579496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本系近三年提供獎勵補助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已逾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120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研究生平均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考取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張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專業證照</a:t>
            </a: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20D0670E-3FAF-48C2-AD44-776622A60C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827262"/>
              </p:ext>
            </p:extLst>
          </p:nvPr>
        </p:nvGraphicFramePr>
        <p:xfrm>
          <a:off x="1847357" y="3459374"/>
          <a:ext cx="3740552" cy="19284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96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6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甲級環工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乙級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4" name="圖片 13">
            <a:extLst>
              <a:ext uri="{FF2B5EF4-FFF2-40B4-BE49-F238E27FC236}">
                <a16:creationId xmlns:a16="http://schemas.microsoft.com/office/drawing/2014/main" id="{E82C9A0C-F02D-485C-9DE2-B75FD67FD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43" y="3010791"/>
            <a:ext cx="3919817" cy="301645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8B3EF3A-763B-4659-8A43-C1E03C9C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12" name="文字方塊 2">
            <a:extLst>
              <a:ext uri="{FF2B5EF4-FFF2-40B4-BE49-F238E27FC236}">
                <a16:creationId xmlns:a16="http://schemas.microsoft.com/office/drawing/2014/main" id="{6E4242C3-43C8-47DF-9CC7-A0BED7209BD0}"/>
              </a:ext>
            </a:extLst>
          </p:cNvPr>
          <p:cNvSpPr txBox="1"/>
          <p:nvPr/>
        </p:nvSpPr>
        <p:spPr>
          <a:xfrm>
            <a:off x="614371" y="6084131"/>
            <a:ext cx="109632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甲級空氣污染專責人員訓練班預計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日開班，有意願參與可上國環院網站簡章與報名</a:t>
            </a:r>
          </a:p>
        </p:txBody>
      </p:sp>
    </p:spTree>
    <p:extLst>
      <p:ext uri="{BB962C8B-B14F-4D97-AF65-F5344CB8AC3E}">
        <p14:creationId xmlns:p14="http://schemas.microsoft.com/office/powerpoint/2010/main" val="24047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6203" y="2705725"/>
            <a:ext cx="69795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重要事項說明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6F3602F-2E32-44CC-33E6-D9C76706C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8959">
            <a:off x="9293608" y="2388573"/>
            <a:ext cx="810281" cy="810281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A6D5C8F9-A081-49C3-BEAA-C9C06E7063C8}"/>
              </a:ext>
            </a:extLst>
          </p:cNvPr>
          <p:cNvSpPr/>
          <p:nvPr/>
        </p:nvSpPr>
        <p:spPr>
          <a:xfrm>
            <a:off x="3980924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7F7FFA6-7E89-46BC-96F6-B0F769C8DC80}"/>
              </a:ext>
            </a:extLst>
          </p:cNvPr>
          <p:cNvSpPr txBox="1"/>
          <p:nvPr/>
        </p:nvSpPr>
        <p:spPr>
          <a:xfrm>
            <a:off x="4029096" y="4414057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賴仕年 助理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56EF2AD-9E27-47A3-9372-962B0A78B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515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: 圓角 49">
            <a:extLst>
              <a:ext uri="{FF2B5EF4-FFF2-40B4-BE49-F238E27FC236}">
                <a16:creationId xmlns:a16="http://schemas.microsoft.com/office/drawing/2014/main" id="{5FF4C0EA-88E7-45EE-B447-289B71CCB254}"/>
              </a:ext>
            </a:extLst>
          </p:cNvPr>
          <p:cNvSpPr/>
          <p:nvPr/>
        </p:nvSpPr>
        <p:spPr>
          <a:xfrm>
            <a:off x="6417983" y="1614757"/>
            <a:ext cx="4659547" cy="1728360"/>
          </a:xfrm>
          <a:prstGeom prst="roundRect">
            <a:avLst>
              <a:gd name="adj" fmla="val 18493"/>
            </a:avLst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系辦成員</a:t>
              </a: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3A5C1257-972B-358B-4929-2F2AB3894ED1}"/>
              </a:ext>
            </a:extLst>
          </p:cNvPr>
          <p:cNvGrpSpPr/>
          <p:nvPr/>
        </p:nvGrpSpPr>
        <p:grpSpPr>
          <a:xfrm>
            <a:off x="565131" y="1152086"/>
            <a:ext cx="5446952" cy="2193579"/>
            <a:chOff x="562073" y="1663336"/>
            <a:chExt cx="5446952" cy="2193579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70EA43AE-BA7D-2EDC-A034-B0D083524A09}"/>
                </a:ext>
              </a:extLst>
            </p:cNvPr>
            <p:cNvSpPr/>
            <p:nvPr/>
          </p:nvSpPr>
          <p:spPr>
            <a:xfrm>
              <a:off x="562073" y="2130299"/>
              <a:ext cx="4659547" cy="1726616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33" name="群組 32">
              <a:extLst>
                <a:ext uri="{FF2B5EF4-FFF2-40B4-BE49-F238E27FC236}">
                  <a16:creationId xmlns:a16="http://schemas.microsoft.com/office/drawing/2014/main" id="{F79E44DB-2D16-DF01-8C21-7F7A52B428C7}"/>
                </a:ext>
              </a:extLst>
            </p:cNvPr>
            <p:cNvGrpSpPr/>
            <p:nvPr/>
          </p:nvGrpSpPr>
          <p:grpSpPr>
            <a:xfrm>
              <a:off x="879163" y="1663336"/>
              <a:ext cx="5129862" cy="1873383"/>
              <a:chOff x="3532666" y="1425866"/>
              <a:chExt cx="5129862" cy="1873383"/>
            </a:xfrm>
          </p:grpSpPr>
          <p:sp>
            <p:nvSpPr>
              <p:cNvPr id="45" name="文字方塊 44">
                <a:extLst>
                  <a:ext uri="{FF2B5EF4-FFF2-40B4-BE49-F238E27FC236}">
                    <a16:creationId xmlns:a16="http://schemas.microsoft.com/office/drawing/2014/main" id="{054801A0-E060-41F0-A030-40A3998ADF4A}"/>
                  </a:ext>
                </a:extLst>
              </p:cNvPr>
              <p:cNvSpPr txBox="1"/>
              <p:nvPr/>
            </p:nvSpPr>
            <p:spPr>
              <a:xfrm>
                <a:off x="3532666" y="2437475"/>
                <a:ext cx="5129862" cy="8617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</a:pPr>
                <a:r>
                  <a:rPr lang="zh-TW" altLang="en-US" sz="2000" i="0" dirty="0">
                    <a:solidFill>
                      <a:srgbClr val="122A3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課務</a:t>
                </a:r>
                <a:endParaRPr lang="en-US" altLang="zh-TW" sz="2000" i="0" dirty="0">
                  <a:solidFill>
                    <a:srgbClr val="122A3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</a:pPr>
                <a:r>
                  <a:rPr lang="zh-TW" altLang="en-US" sz="2000" dirty="0">
                    <a:solidFill>
                      <a:srgbClr val="122A3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教學實驗室</a:t>
                </a:r>
                <a:endParaRPr lang="zh-TW" altLang="en-US" sz="2000" i="0" dirty="0">
                  <a:solidFill>
                    <a:srgbClr val="122A3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32" name="群組 31">
                <a:extLst>
                  <a:ext uri="{FF2B5EF4-FFF2-40B4-BE49-F238E27FC236}">
                    <a16:creationId xmlns:a16="http://schemas.microsoft.com/office/drawing/2014/main" id="{69A72D02-0EC5-859E-8A93-02C93201D750}"/>
                  </a:ext>
                </a:extLst>
              </p:cNvPr>
              <p:cNvGrpSpPr/>
              <p:nvPr/>
            </p:nvGrpSpPr>
            <p:grpSpPr>
              <a:xfrm>
                <a:off x="4038676" y="1425866"/>
                <a:ext cx="3556538" cy="930438"/>
                <a:chOff x="3902276" y="1446186"/>
                <a:chExt cx="3556538" cy="930438"/>
              </a:xfrm>
            </p:grpSpPr>
            <p:grpSp>
              <p:nvGrpSpPr>
                <p:cNvPr id="18" name="群組 17">
                  <a:extLst>
                    <a:ext uri="{FF2B5EF4-FFF2-40B4-BE49-F238E27FC236}">
                      <a16:creationId xmlns:a16="http://schemas.microsoft.com/office/drawing/2014/main" id="{03289A42-DB14-42F5-AE08-EE15A302F692}"/>
                    </a:ext>
                  </a:extLst>
                </p:cNvPr>
                <p:cNvGrpSpPr/>
                <p:nvPr/>
              </p:nvGrpSpPr>
              <p:grpSpPr>
                <a:xfrm>
                  <a:off x="4638429" y="1726298"/>
                  <a:ext cx="2820385" cy="510156"/>
                  <a:chOff x="5519850" y="1578470"/>
                  <a:chExt cx="1281663" cy="510156"/>
                </a:xfrm>
              </p:grpSpPr>
              <p:sp>
                <p:nvSpPr>
                  <p:cNvPr id="19" name="矩形: 圓角 18">
                    <a:extLst>
                      <a:ext uri="{FF2B5EF4-FFF2-40B4-BE49-F238E27FC236}">
                        <a16:creationId xmlns:a16="http://schemas.microsoft.com/office/drawing/2014/main" id="{E9D4B4EF-13CF-B571-7EBB-BB4DE59AC567}"/>
                      </a:ext>
                    </a:extLst>
                  </p:cNvPr>
                  <p:cNvSpPr/>
                  <p:nvPr/>
                </p:nvSpPr>
                <p:spPr>
                  <a:xfrm>
                    <a:off x="5519850" y="1578470"/>
                    <a:ext cx="909748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 dirty="0"/>
                  </a:p>
                </p:txBody>
              </p:sp>
              <p:sp>
                <p:nvSpPr>
                  <p:cNvPr id="20" name="文字方塊 19">
                    <a:extLst>
                      <a:ext uri="{FF2B5EF4-FFF2-40B4-BE49-F238E27FC236}">
                        <a16:creationId xmlns:a16="http://schemas.microsoft.com/office/drawing/2014/main" id="{63DF0D36-0780-A43A-20D4-5439F7000B38}"/>
                      </a:ext>
                    </a:extLst>
                  </p:cNvPr>
                  <p:cNvSpPr txBox="1"/>
                  <p:nvPr/>
                </p:nvSpPr>
                <p:spPr>
                  <a:xfrm>
                    <a:off x="5608139" y="1626961"/>
                    <a:ext cx="1193374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zh-TW" altLang="en-US" sz="2400" b="1" dirty="0">
                        <a:solidFill>
                          <a:srgbClr val="57627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莊桂芳 助教</a:t>
                    </a:r>
                    <a:endParaRPr lang="zh-TW" altLang="en-US" sz="2400" dirty="0">
                      <a:solidFill>
                        <a:srgbClr val="576270"/>
                      </a:solidFill>
                    </a:endParaRPr>
                  </a:p>
                </p:txBody>
              </p:sp>
            </p:grpSp>
            <p:pic>
              <p:nvPicPr>
                <p:cNvPr id="31" name="圖片 30">
                  <a:extLst>
                    <a:ext uri="{FF2B5EF4-FFF2-40B4-BE49-F238E27FC236}">
                      <a16:creationId xmlns:a16="http://schemas.microsoft.com/office/drawing/2014/main" id="{6F57F7F1-2FB0-643C-56EB-60B2DC56EF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02276" y="1446186"/>
                  <a:ext cx="930438" cy="930438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1645A9AF-AA5E-29FD-3C76-107235E0A417}"/>
              </a:ext>
            </a:extLst>
          </p:cNvPr>
          <p:cNvGrpSpPr/>
          <p:nvPr/>
        </p:nvGrpSpPr>
        <p:grpSpPr>
          <a:xfrm>
            <a:off x="6413091" y="3567114"/>
            <a:ext cx="4922019" cy="2490185"/>
            <a:chOff x="3600618" y="4043547"/>
            <a:chExt cx="4922019" cy="2201113"/>
          </a:xfrm>
        </p:grpSpPr>
        <p:sp>
          <p:nvSpPr>
            <p:cNvPr id="15" name="矩形: 圓角 14">
              <a:extLst>
                <a:ext uri="{FF2B5EF4-FFF2-40B4-BE49-F238E27FC236}">
                  <a16:creationId xmlns:a16="http://schemas.microsoft.com/office/drawing/2014/main" id="{CF6484F4-918F-0951-88C8-2650C84C9E66}"/>
                </a:ext>
              </a:extLst>
            </p:cNvPr>
            <p:cNvSpPr/>
            <p:nvPr/>
          </p:nvSpPr>
          <p:spPr>
            <a:xfrm>
              <a:off x="3600618" y="4516300"/>
              <a:ext cx="4659548" cy="1728360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0576DBB8-8751-69C9-B820-848AC4F26DFE}"/>
                </a:ext>
              </a:extLst>
            </p:cNvPr>
            <p:cNvGrpSpPr/>
            <p:nvPr/>
          </p:nvGrpSpPr>
          <p:grpSpPr>
            <a:xfrm>
              <a:off x="3917776" y="4043547"/>
              <a:ext cx="4604861" cy="2049605"/>
              <a:chOff x="3793540" y="1933577"/>
              <a:chExt cx="4604861" cy="2049605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4AE1BC22-683A-BDCA-DBA8-FE700A3C302A}"/>
                  </a:ext>
                </a:extLst>
              </p:cNvPr>
              <p:cNvSpPr txBox="1"/>
              <p:nvPr/>
            </p:nvSpPr>
            <p:spPr>
              <a:xfrm>
                <a:off x="3793540" y="2813374"/>
                <a:ext cx="4604861" cy="11698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</a:pPr>
                <a:r>
                  <a:rPr lang="zh-TW" altLang="en-US" sz="2000" i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實驗室毒化物申報作業</a:t>
                </a:r>
                <a:endParaRPr lang="en-US" altLang="zh-TW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</a:pPr>
                <a:r>
                  <a:rPr lang="zh-TW" altLang="en-US" sz="2000" i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大學部、博士班</a:t>
                </a:r>
                <a:endParaRPr lang="en-US" altLang="zh-TW" sz="2000" i="0" dirty="0">
                  <a:solidFill>
                    <a:srgbClr val="122A3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marL="342900" indent="-342900">
                  <a:spcBef>
                    <a:spcPts val="1200"/>
                  </a:spcBef>
                  <a:buFont typeface="Wingdings" panose="05000000000000000000" pitchFamily="2" charset="2"/>
                  <a:buChar char="w"/>
                </a:pPr>
                <a:r>
                  <a:rPr lang="zh-TW" altLang="en-US" sz="2000" i="0" dirty="0">
                    <a:solidFill>
                      <a:srgbClr val="122A31"/>
                    </a:solidFill>
                    <a:effectLst/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系友相關事務</a:t>
                </a:r>
                <a:endParaRPr lang="en-US" altLang="zh-TW" sz="2000" i="0" dirty="0">
                  <a:solidFill>
                    <a:srgbClr val="122A3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28" name="群組 27">
                <a:extLst>
                  <a:ext uri="{FF2B5EF4-FFF2-40B4-BE49-F238E27FC236}">
                    <a16:creationId xmlns:a16="http://schemas.microsoft.com/office/drawing/2014/main" id="{952C1050-1A8F-0FB2-98D8-1F52A9E89729}"/>
                  </a:ext>
                </a:extLst>
              </p:cNvPr>
              <p:cNvGrpSpPr/>
              <p:nvPr/>
            </p:nvGrpSpPr>
            <p:grpSpPr>
              <a:xfrm>
                <a:off x="4322816" y="1933577"/>
                <a:ext cx="2854530" cy="859582"/>
                <a:chOff x="4671053" y="1892775"/>
                <a:chExt cx="2854530" cy="859582"/>
              </a:xfrm>
            </p:grpSpPr>
            <p:grpSp>
              <p:nvGrpSpPr>
                <p:cNvPr id="29" name="群組 28">
                  <a:extLst>
                    <a:ext uri="{FF2B5EF4-FFF2-40B4-BE49-F238E27FC236}">
                      <a16:creationId xmlns:a16="http://schemas.microsoft.com/office/drawing/2014/main" id="{5CEFB307-F729-0736-0CEC-3F4FAAF91621}"/>
                    </a:ext>
                  </a:extLst>
                </p:cNvPr>
                <p:cNvGrpSpPr/>
                <p:nvPr/>
              </p:nvGrpSpPr>
              <p:grpSpPr>
                <a:xfrm>
                  <a:off x="5291129" y="2132291"/>
                  <a:ext cx="2234454" cy="508108"/>
                  <a:chOff x="5795454" y="1558860"/>
                  <a:chExt cx="1015399" cy="508108"/>
                </a:xfrm>
              </p:grpSpPr>
              <p:sp>
                <p:nvSpPr>
                  <p:cNvPr id="35" name="矩形: 圓角 34">
                    <a:extLst>
                      <a:ext uri="{FF2B5EF4-FFF2-40B4-BE49-F238E27FC236}">
                        <a16:creationId xmlns:a16="http://schemas.microsoft.com/office/drawing/2014/main" id="{69C54C2F-B787-4C03-A935-7F6F398267D8}"/>
                      </a:ext>
                    </a:extLst>
                  </p:cNvPr>
                  <p:cNvSpPr/>
                  <p:nvPr/>
                </p:nvSpPr>
                <p:spPr>
                  <a:xfrm>
                    <a:off x="5795454" y="1558860"/>
                    <a:ext cx="984523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TW" altLang="en-US" dirty="0"/>
                  </a:p>
                </p:txBody>
              </p:sp>
              <p:sp>
                <p:nvSpPr>
                  <p:cNvPr id="36" name="文字方塊 35">
                    <a:extLst>
                      <a:ext uri="{FF2B5EF4-FFF2-40B4-BE49-F238E27FC236}">
                        <a16:creationId xmlns:a16="http://schemas.microsoft.com/office/drawing/2014/main" id="{4EE77928-C9BC-D08F-2AF4-93DC04458ECB}"/>
                      </a:ext>
                    </a:extLst>
                  </p:cNvPr>
                  <p:cNvSpPr txBox="1"/>
                  <p:nvPr/>
                </p:nvSpPr>
                <p:spPr>
                  <a:xfrm>
                    <a:off x="5924015" y="1601691"/>
                    <a:ext cx="886838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zh-TW" altLang="en-US" sz="2400" b="1" dirty="0">
                        <a:solidFill>
                          <a:srgbClr val="57627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趙玉雲 助理</a:t>
                    </a:r>
                  </a:p>
                </p:txBody>
              </p:sp>
            </p:grpSp>
            <p:pic>
              <p:nvPicPr>
                <p:cNvPr id="30" name="圖片 29">
                  <a:extLst>
                    <a:ext uri="{FF2B5EF4-FFF2-40B4-BE49-F238E27FC236}">
                      <a16:creationId xmlns:a16="http://schemas.microsoft.com/office/drawing/2014/main" id="{783A1BD3-79AA-CA0B-8417-C02660C1893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1352537">
                  <a:off x="4671053" y="1892775"/>
                  <a:ext cx="903397" cy="859582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40" name="矩形: 圓角 39">
            <a:extLst>
              <a:ext uri="{FF2B5EF4-FFF2-40B4-BE49-F238E27FC236}">
                <a16:creationId xmlns:a16="http://schemas.microsoft.com/office/drawing/2014/main" id="{F3BC1A5A-7406-4F5F-9D96-10D0E74D7447}"/>
              </a:ext>
            </a:extLst>
          </p:cNvPr>
          <p:cNvSpPr/>
          <p:nvPr/>
        </p:nvSpPr>
        <p:spPr>
          <a:xfrm>
            <a:off x="562074" y="4054857"/>
            <a:ext cx="4659548" cy="2369973"/>
          </a:xfrm>
          <a:prstGeom prst="roundRect">
            <a:avLst>
              <a:gd name="adj" fmla="val 18493"/>
            </a:avLst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12</a:t>
            </a:r>
            <a:endParaRPr lang="zh-TW" altLang="en-US" dirty="0"/>
          </a:p>
        </p:txBody>
      </p: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931B48E5-9EBE-4A29-A243-CC9FD02A0B71}"/>
              </a:ext>
            </a:extLst>
          </p:cNvPr>
          <p:cNvSpPr txBox="1"/>
          <p:nvPr/>
        </p:nvSpPr>
        <p:spPr>
          <a:xfrm>
            <a:off x="2315611" y="3916498"/>
            <a:ext cx="26260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黃珮娸 助理</a:t>
            </a:r>
            <a:endParaRPr lang="zh-TW" altLang="en-US" sz="2400" dirty="0">
              <a:solidFill>
                <a:srgbClr val="576270"/>
              </a:solidFill>
            </a:endParaRPr>
          </a:p>
        </p:txBody>
      </p: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8ADD174B-80C7-4D08-BFB0-187F22F77A15}"/>
              </a:ext>
            </a:extLst>
          </p:cNvPr>
          <p:cNvSpPr txBox="1"/>
          <p:nvPr/>
        </p:nvSpPr>
        <p:spPr>
          <a:xfrm>
            <a:off x="882221" y="4562454"/>
            <a:ext cx="430857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總務</a:t>
            </a:r>
            <a:r>
              <a:rPr lang="en-US" altLang="zh-TW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庶務</a:t>
            </a:r>
            <a:endParaRPr lang="en-US" altLang="zh-TW" sz="2000" i="0" dirty="0">
              <a:solidFill>
                <a:srgbClr val="122A3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學校各經費編列</a:t>
            </a:r>
            <a:r>
              <a:rPr lang="en-US" altLang="zh-TW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控管</a:t>
            </a:r>
            <a:r>
              <a:rPr lang="en-US" altLang="zh-TW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核銷</a:t>
            </a:r>
            <a:endParaRPr lang="en-US" altLang="zh-TW" sz="2000" i="0" dirty="0">
              <a:solidFill>
                <a:srgbClr val="122A3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實驗室安全衛生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作業環境監測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B988051-8B97-4C98-8869-E082F2FC5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596" y="3669100"/>
            <a:ext cx="865707" cy="865707"/>
          </a:xfrm>
          <a:prstGeom prst="rect">
            <a:avLst/>
          </a:prstGeom>
        </p:spPr>
      </p:pic>
      <p:sp>
        <p:nvSpPr>
          <p:cNvPr id="44" name="文字方塊 43">
            <a:extLst>
              <a:ext uri="{FF2B5EF4-FFF2-40B4-BE49-F238E27FC236}">
                <a16:creationId xmlns:a16="http://schemas.microsoft.com/office/drawing/2014/main" id="{5D132502-352D-40E6-83A4-8D5FCE85B81C}"/>
              </a:ext>
            </a:extLst>
          </p:cNvPr>
          <p:cNvSpPr txBox="1"/>
          <p:nvPr/>
        </p:nvSpPr>
        <p:spPr>
          <a:xfrm>
            <a:off x="6730249" y="2010590"/>
            <a:ext cx="512986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i="0" dirty="0">
                <a:solidFill>
                  <a:srgbClr val="122A3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碩士班、在職專班</a:t>
            </a:r>
            <a:endParaRPr lang="en-US" altLang="zh-TW" sz="2000" i="0" dirty="0">
              <a:solidFill>
                <a:srgbClr val="122A3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學務</a:t>
            </a:r>
            <a:endParaRPr lang="en-US" altLang="zh-TW" sz="2000" dirty="0">
              <a:solidFill>
                <a:srgbClr val="122A3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w"/>
            </a:pPr>
            <a:r>
              <a:rPr lang="zh-TW" altLang="en-US" sz="2000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獎學金</a:t>
            </a:r>
            <a:endParaRPr lang="zh-TW" altLang="en-US" sz="2000" i="0" dirty="0">
              <a:solidFill>
                <a:srgbClr val="122A3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60838894-23CB-4CDC-BB2C-196CC5725F15}"/>
              </a:ext>
            </a:extLst>
          </p:cNvPr>
          <p:cNvSpPr txBox="1"/>
          <p:nvPr/>
        </p:nvSpPr>
        <p:spPr>
          <a:xfrm>
            <a:off x="8086445" y="1451127"/>
            <a:ext cx="2102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賴仕年 助理</a:t>
            </a:r>
            <a:endParaRPr lang="zh-TW" altLang="en-US" sz="2400" dirty="0">
              <a:solidFill>
                <a:srgbClr val="576270"/>
              </a:solidFill>
            </a:endParaRPr>
          </a:p>
        </p:txBody>
      </p:sp>
      <p:sp>
        <p:nvSpPr>
          <p:cNvPr id="48" name="矩形: 圓角 47">
            <a:extLst>
              <a:ext uri="{FF2B5EF4-FFF2-40B4-BE49-F238E27FC236}">
                <a16:creationId xmlns:a16="http://schemas.microsoft.com/office/drawing/2014/main" id="{F679954F-C33E-4A8D-8027-FB08C80FF8ED}"/>
              </a:ext>
            </a:extLst>
          </p:cNvPr>
          <p:cNvSpPr/>
          <p:nvPr/>
        </p:nvSpPr>
        <p:spPr>
          <a:xfrm>
            <a:off x="7794241" y="1359573"/>
            <a:ext cx="2187959" cy="508108"/>
          </a:xfrm>
          <a:prstGeom prst="roundRect">
            <a:avLst>
              <a:gd name="adj" fmla="val 8281"/>
            </a:avLst>
          </a:prstGeom>
          <a:solidFill>
            <a:srgbClr val="576270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9" name="矩形: 圓角 48">
            <a:extLst>
              <a:ext uri="{FF2B5EF4-FFF2-40B4-BE49-F238E27FC236}">
                <a16:creationId xmlns:a16="http://schemas.microsoft.com/office/drawing/2014/main" id="{D909A88D-8349-4CA1-9167-B73D6E52C78B}"/>
              </a:ext>
            </a:extLst>
          </p:cNvPr>
          <p:cNvSpPr/>
          <p:nvPr/>
        </p:nvSpPr>
        <p:spPr>
          <a:xfrm>
            <a:off x="1897361" y="3862014"/>
            <a:ext cx="2349094" cy="508108"/>
          </a:xfrm>
          <a:prstGeom prst="roundRect">
            <a:avLst>
              <a:gd name="adj" fmla="val 8281"/>
            </a:avLst>
          </a:prstGeom>
          <a:solidFill>
            <a:srgbClr val="576270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395DC82-5660-465E-8145-C20E01AED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9783" y="1038387"/>
            <a:ext cx="917427" cy="917427"/>
          </a:xfrm>
          <a:prstGeom prst="rect">
            <a:avLst/>
          </a:prstGeom>
        </p:spPr>
      </p:pic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EFFBB12-EA66-4F99-8D47-C5A65A43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388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指導教授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933088" y="1562971"/>
            <a:ext cx="4398312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本表應於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開學前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擲回系辦，最遲於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前繳交。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學生自行找系上老師面談，選定研究領域。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最新指導教師確認名冊、教授可指導人數公告於系網。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隨時更新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5047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指導教授順序表</a:t>
            </a:r>
            <a:r>
              <a:rPr lang="en-US" altLang="zh-TW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確認指導教授</a:t>
            </a:r>
            <a:endParaRPr lang="zh-TW" altLang="en-US" sz="2800" dirty="0">
              <a:solidFill>
                <a:srgbClr val="40798C"/>
              </a:solidFill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AB9C8CB-0BED-4923-A0C1-B75B4A5DC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13</a:t>
            </a:fld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DF67EC98-34BD-4D20-A5DD-AAC366C7F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774" y="1106344"/>
            <a:ext cx="5672138" cy="535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(1/5)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1318997" y="1443620"/>
            <a:ext cx="9406223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i="0" u="none" strike="noStrike" baseline="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依本校「申請學位考試暨畢業離校作業要點」： </a:t>
            </a:r>
          </a:p>
          <a:p>
            <a:pPr lvl="1" algn="just">
              <a:spcBef>
                <a:spcPts val="1200"/>
              </a:spcBef>
            </a:pPr>
            <a:r>
              <a:rPr lang="zh-TW" altLang="en-US" sz="2400" b="0" i="0" u="none" strike="noStrike" baseline="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碩、博士班研究生，須透過教育部臺灣學術倫理教育資源中心修習「學術倫理教育」課程，</a:t>
            </a:r>
            <a:r>
              <a:rPr lang="zh-TW" altLang="en-US" sz="2400" b="1" i="0" u="none" strike="noStrike" baseline="0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以入學第一學年結束前修畢為原則，未通過者，不得申請校學位考試</a:t>
            </a:r>
            <a:r>
              <a:rPr lang="zh-TW" altLang="en-US" sz="2400" b="0" i="0" u="none" strike="noStrike" baseline="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 </a:t>
            </a:r>
            <a:endParaRPr lang="zh-TW" altLang="en-US" sz="2400" dirty="0">
              <a:solidFill>
                <a:srgbClr val="57627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45574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修習「學術倫理教育」課程</a:t>
            </a:r>
            <a:endParaRPr lang="zh-TW" altLang="en-US" sz="2800" dirty="0">
              <a:solidFill>
                <a:srgbClr val="40798C"/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0263084-FFF1-33E2-2082-1753A98117F7}"/>
              </a:ext>
            </a:extLst>
          </p:cNvPr>
          <p:cNvSpPr txBox="1"/>
          <p:nvPr/>
        </p:nvSpPr>
        <p:spPr>
          <a:xfrm>
            <a:off x="6606571" y="5548231"/>
            <a:ext cx="366841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※</a:t>
            </a: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學術倫理教育課程網站登入步驟，請參閱網頁說明：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F6C2682-0C78-43CB-A619-C0D3DB683979}"/>
              </a:ext>
            </a:extLst>
          </p:cNvPr>
          <p:cNvSpPr txBox="1"/>
          <p:nvPr/>
        </p:nvSpPr>
        <p:spPr>
          <a:xfrm>
            <a:off x="1392888" y="3429000"/>
            <a:ext cx="9406223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入學當學期「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開學的第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中午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點後開放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登錄「臺灣學術倫理教育資源中心」務必使用入學後之學號</a:t>
            </a:r>
            <a:r>
              <a:rPr lang="en-US" altLang="zh-TW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為帳號</a:t>
            </a:r>
            <a:r>
              <a:rPr lang="en-US" altLang="zh-TW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註冊</a:t>
            </a:r>
            <a:endParaRPr lang="zh-TW" altLang="en-US" sz="2400" b="1" i="0" u="none" strike="noStrike" baseline="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spcBef>
                <a:spcPts val="1200"/>
              </a:spcBef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帳號：學號 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範例帳號：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M113</a:t>
            </a:r>
            <a:r>
              <a:rPr lang="en-US" altLang="zh-TW" sz="2400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12345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學號英文為大寫 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spcBef>
                <a:spcPts val="1200"/>
              </a:spcBef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預設密碼：學號後五碼 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範例密碼：</a:t>
            </a:r>
            <a:r>
              <a:rPr lang="en-US" altLang="zh-TW" sz="2400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12345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en-US" altLang="zh-TW" sz="2400" b="0" i="0" u="none" strike="noStrike" baseline="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19D1FAA-1012-423F-B53E-33AF042B2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067" y="4702622"/>
            <a:ext cx="1634067" cy="1634067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A8A12DC-CC92-41D7-9BCF-B3E3E4220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598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(2/5)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51D39666-FC05-87AB-694B-A9075C1DA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711230"/>
              </p:ext>
            </p:extLst>
          </p:nvPr>
        </p:nvGraphicFramePr>
        <p:xfrm>
          <a:off x="1069887" y="2098314"/>
          <a:ext cx="10052225" cy="41396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辦理申請時繳交：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系學位考試申請審核表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碩士論文全文初稿</a:t>
                      </a:r>
                      <a:r>
                        <a:rPr lang="zh-TW" sz="1600" spc="29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(封面老師簽名)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</a:t>
                      </a:r>
                      <a:endParaRPr lang="en-US" altLang="zh-TW" sz="1600" spc="1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</a:t>
                      </a:r>
                      <a:r>
                        <a:rPr lang="zh-TW" sz="1600" spc="2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，只需繳</a:t>
                      </a:r>
                      <a:r>
                        <a:rPr lang="zh-TW" sz="1600" spc="-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交有％數那頁，需老師簽名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endParaRPr lang="en-US" altLang="zh-TW" sz="1600" b="1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系口試後繳交：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環安系學位考試委員意見表</a:t>
                      </a:r>
                      <a:endParaRPr lang="en-US" altLang="zh-TW" sz="1600" b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環安系學位考試委員複評表</a:t>
                      </a: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endParaRPr lang="en-US" altLang="zh-TW" sz="1600" b="1" dirty="0"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r>
                        <a:rPr lang="en-US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※</a:t>
                      </a:r>
                      <a:r>
                        <a:rPr lang="zh-TW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23215" indent="-28575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舉行系口試需有 3 位口委</a:t>
                      </a:r>
                      <a:endParaRPr lang="en-US" alt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indent="0" algn="l">
                        <a:lnSpc>
                          <a:spcPts val="2000"/>
                        </a:lnSpc>
                        <a:buFont typeface="+mj-lt"/>
                        <a:buNone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（指導教授 2 位以上時應有 4 位口委） 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80365" indent="-34290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口委複評通過就可申請校碩士學位考試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altLang="en-US" sz="1600" b="1" u="none" spc="0" baseline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11/30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30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1200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系口試口委複評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12/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 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12" name="文字方塊 11">
            <a:extLst>
              <a:ext uri="{FF2B5EF4-FFF2-40B4-BE49-F238E27FC236}">
                <a16:creationId xmlns:a16="http://schemas.microsoft.com/office/drawing/2014/main" id="{28D06F2E-39B2-5EC9-8A52-D93D997A5AD3}"/>
              </a:ext>
            </a:extLst>
          </p:cNvPr>
          <p:cNvSpPr txBox="1"/>
          <p:nvPr/>
        </p:nvSpPr>
        <p:spPr>
          <a:xfrm>
            <a:off x="619632" y="1481857"/>
            <a:ext cx="71354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碩士生學位論文初稿完成者，得申請系碩士學位考試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46A545CB-3A7E-A8BD-A5C3-AC04C3E138C7}"/>
              </a:ext>
            </a:extLst>
          </p:cNvPr>
          <p:cNvSpPr txBox="1"/>
          <p:nvPr/>
        </p:nvSpPr>
        <p:spPr>
          <a:xfrm>
            <a:off x="3377246" y="480018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系口試申請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舉行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7B9A798-3D2B-1F6E-90A6-0BDA6C46EFC3}"/>
              </a:ext>
            </a:extLst>
          </p:cNvPr>
          <p:cNvGrpSpPr/>
          <p:nvPr/>
        </p:nvGrpSpPr>
        <p:grpSpPr>
          <a:xfrm>
            <a:off x="6551270" y="4838216"/>
            <a:ext cx="3831221" cy="466363"/>
            <a:chOff x="6967958" y="4745619"/>
            <a:chExt cx="3831221" cy="466363"/>
          </a:xfrm>
        </p:grpSpPr>
        <p:sp>
          <p:nvSpPr>
            <p:cNvPr id="17" name="矩形: 圓角 16">
              <a:extLst>
                <a:ext uri="{FF2B5EF4-FFF2-40B4-BE49-F238E27FC236}">
                  <a16:creationId xmlns:a16="http://schemas.microsoft.com/office/drawing/2014/main" id="{E846E8D9-AF58-CA15-E4AF-83B9AF5D5BDF}"/>
                </a:ext>
              </a:extLst>
            </p:cNvPr>
            <p:cNvSpPr/>
            <p:nvPr/>
          </p:nvSpPr>
          <p:spPr>
            <a:xfrm>
              <a:off x="6967958" y="4745619"/>
              <a:ext cx="3831221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C0F3CB9E-3353-C7D4-BF5C-C9CCBE986A12}"/>
                </a:ext>
              </a:extLst>
            </p:cNvPr>
            <p:cNvSpPr txBox="1"/>
            <p:nvPr/>
          </p:nvSpPr>
          <p:spPr>
            <a:xfrm>
              <a:off x="7114282" y="4794134"/>
              <a:ext cx="34534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系辦每學期公告時程</a:t>
              </a: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9" name="Text Box 125">
            <a:extLst>
              <a:ext uri="{FF2B5EF4-FFF2-40B4-BE49-F238E27FC236}">
                <a16:creationId xmlns:a16="http://schemas.microsoft.com/office/drawing/2014/main" id="{68E1501F-BED4-973B-5B48-731B760AB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3919" y="147570"/>
            <a:ext cx="3185487" cy="369332"/>
          </a:xfrm>
          <a:prstGeom prst="rect">
            <a:avLst/>
          </a:prstGeom>
          <a:noFill/>
          <a:ln w="19050">
            <a:solidFill>
              <a:schemeClr val="bg2">
                <a:lumMod val="25000"/>
              </a:schemeClr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zh-TW" altLang="en-US" b="1" dirty="0">
                <a:solidFill>
                  <a:schemeClr val="bg2">
                    <a:lumMod val="2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系口試各類表單請至系網下載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B1DDF0F9-2E03-465E-9007-7E098DC96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12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(3/5)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8D06F2E-39B2-5EC9-8A52-D93D997A5AD3}"/>
              </a:ext>
            </a:extLst>
          </p:cNvPr>
          <p:cNvSpPr txBox="1"/>
          <p:nvPr/>
        </p:nvSpPr>
        <p:spPr>
          <a:xfrm>
            <a:off x="1202994" y="2144892"/>
            <a:ext cx="9955000" cy="293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符合下列條件者須另檢附稿、文章或報告經學術委員會審核通過者可免除本系所考試：</a:t>
            </a:r>
          </a:p>
          <a:p>
            <a:pPr lvl="1" algn="just">
              <a:spcBef>
                <a:spcPts val="1200"/>
              </a:spcBef>
            </a:pP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一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撰文經國際學術期刊或國際學術研討會投稿接受者</a:t>
            </a:r>
            <a:endParaRPr lang="en-US" altLang="zh-TW" sz="20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pPr lvl="1" algn="just">
              <a:spcBef>
                <a:spcPts val="1200"/>
              </a:spcBef>
              <a:spcAft>
                <a:spcPts val="1800"/>
              </a:spcAft>
            </a:pP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(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二</a:t>
            </a:r>
            <a:r>
              <a: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)</a:t>
            </a:r>
            <a:r>
              <a:rPr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撰文經國內學術期刊或國內學術研討會投稿接受者</a:t>
            </a:r>
            <a:endParaRPr lang="en-US" altLang="zh-TW" sz="20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pPr marL="285750" indent="-285750" algn="just">
              <a:spcBef>
                <a:spcPts val="2400"/>
              </a:spcBef>
              <a:buFont typeface="Wingdings 2" panose="05020102010507070707" pitchFamily="18" charset="2"/>
              <a:buChar char="ê"/>
            </a:pP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所提撰文須與碩士論文相關、須於研究所碩士班在學期間與指導教授共同發表，且為第一或第二作者（指導教授不計；每篇限一名研究生申請）。</a:t>
            </a:r>
            <a:endParaRPr lang="en-US" altLang="zh-TW" sz="2000" b="1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Wingdings 2" panose="05020102010507070707" pitchFamily="18" charset="2"/>
            </a:endParaRPr>
          </a:p>
          <a:p>
            <a:pPr algn="just">
              <a:spcBef>
                <a:spcPts val="1200"/>
              </a:spcBef>
            </a:pPr>
            <a:endParaRPr lang="zh-TW" altLang="en-US" sz="20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46A545CB-3A7E-A8BD-A5C3-AC04C3E138C7}"/>
              </a:ext>
            </a:extLst>
          </p:cNvPr>
          <p:cNvSpPr txBox="1"/>
          <p:nvPr/>
        </p:nvSpPr>
        <p:spPr>
          <a:xfrm>
            <a:off x="3377246" y="480018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抵免系口試</a:t>
            </a:r>
            <a:r>
              <a:rPr lang="zh-TW" altLang="en-US" sz="2000" b="1" u="sng" dirty="0">
                <a:solidFill>
                  <a:srgbClr val="C00000"/>
                </a:solidFill>
                <a:highlight>
                  <a:srgbClr val="FFF4D5"/>
                </a:highligh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（碩士在職生不適用）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37E34F4-377C-468B-B5C1-F7D11F0BD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516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(4/5)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D2518F6-3C0C-130A-4367-300FC75C2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484728"/>
              </p:ext>
            </p:extLst>
          </p:nvPr>
        </p:nvGraphicFramePr>
        <p:xfrm>
          <a:off x="900123" y="1917985"/>
          <a:ext cx="10052225" cy="30220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系學位考試申請審核表 </a:t>
                      </a:r>
                      <a:endParaRPr lang="en-US" altLang="zh-TW" sz="1600" b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已發表文章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投研討會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之相關資料：論文集封面、目錄／議程表、全文、已發表文章與論文關係自述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封面老師簽名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【</a:t>
                      </a:r>
                      <a:r>
                        <a:rPr lang="zh-TW" altLang="en-US" sz="1600" b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請注意</a:t>
                      </a:r>
                      <a:r>
                        <a:rPr lang="en-US" altLang="zh-TW" sz="1600" b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】</a:t>
                      </a:r>
                      <a:r>
                        <a:rPr lang="zh-TW" altLang="en-US" sz="1600" b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投稿內容須與碩士論文相關，並於碩班在學期間發表，且為第一或第二作者（指導教授不計；每篇限一名研究生申請）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</a:t>
                      </a:r>
                      <a:r>
                        <a:rPr lang="en-US" alt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10/31</a:t>
                      </a:r>
                      <a:endParaRPr 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en-US" alt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</a:t>
                      </a:r>
                      <a:r>
                        <a:rPr lang="en-US" alt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</a:t>
                      </a:r>
                      <a:r>
                        <a:rPr lang="zh-TW" sz="1600" b="1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3/31</a:t>
                      </a:r>
                      <a:endParaRPr 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-17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-1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-1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提前申請系口試</a:t>
                      </a:r>
                      <a:r>
                        <a:rPr lang="en-US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抵免</a:t>
                      </a:r>
                      <a:r>
                        <a:rPr lang="en-US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altLang="en-US" sz="1600" u="none" spc="0" baseline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通過抵免就可申請校口試；未通過須舉行系口試。</a:t>
                      </a:r>
                      <a:endParaRPr lang="en-US" altLang="zh-TW" sz="1600" b="1" u="none" spc="0" baseline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grpSp>
        <p:nvGrpSpPr>
          <p:cNvPr id="4" name="群組 3">
            <a:extLst>
              <a:ext uri="{FF2B5EF4-FFF2-40B4-BE49-F238E27FC236}">
                <a16:creationId xmlns:a16="http://schemas.microsoft.com/office/drawing/2014/main" id="{24BA998A-571A-7432-479C-BF52943302E0}"/>
              </a:ext>
            </a:extLst>
          </p:cNvPr>
          <p:cNvGrpSpPr/>
          <p:nvPr/>
        </p:nvGrpSpPr>
        <p:grpSpPr>
          <a:xfrm>
            <a:off x="6493395" y="4340505"/>
            <a:ext cx="3345087" cy="466363"/>
            <a:chOff x="6967959" y="4745619"/>
            <a:chExt cx="3277050" cy="466363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E7905E42-ECA3-7233-33A3-D37D437006BC}"/>
                </a:ext>
              </a:extLst>
            </p:cNvPr>
            <p:cNvSpPr/>
            <p:nvPr/>
          </p:nvSpPr>
          <p:spPr>
            <a:xfrm>
              <a:off x="6967959" y="4745619"/>
              <a:ext cx="3277050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8E79E29-DDCB-094C-5407-21B08C85D02B}"/>
                </a:ext>
              </a:extLst>
            </p:cNvPr>
            <p:cNvSpPr txBox="1"/>
            <p:nvPr/>
          </p:nvSpPr>
          <p:spPr>
            <a:xfrm>
              <a:off x="6967959" y="4794134"/>
              <a:ext cx="307886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lang="zh-TW" altLang="en-US" sz="16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</a:t>
              </a:r>
              <a:r>
                <a:rPr kumimoji="0" lang="zh-TW" altLang="en-US" sz="16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依</a:t>
              </a:r>
              <a:r>
                <a:rPr lang="zh-TW" altLang="en-US" sz="16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系辦每學期公告時程</a:t>
              </a:r>
              <a:r>
                <a:rPr kumimoji="0" lang="zh-TW" altLang="en-US" sz="16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為準</a:t>
              </a:r>
              <a:r>
                <a:rPr lang="zh-TW" altLang="en-US" sz="16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6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171D1602-681A-1E60-8EB5-E61DEBD481F3}"/>
              </a:ext>
            </a:extLst>
          </p:cNvPr>
          <p:cNvSpPr txBox="1"/>
          <p:nvPr/>
        </p:nvSpPr>
        <p:spPr>
          <a:xfrm>
            <a:off x="3377246" y="480018"/>
            <a:ext cx="4544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抵免系口試</a:t>
            </a:r>
            <a:r>
              <a:rPr lang="zh-TW" altLang="en-US" sz="2000" b="1" u="sng" dirty="0">
                <a:solidFill>
                  <a:srgbClr val="C00000"/>
                </a:solidFill>
                <a:highlight>
                  <a:srgbClr val="FFF4D5"/>
                </a:highligh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（碩士在職生不適用）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F6FDBECB-BB09-4B9D-A197-B66B0DA57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513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(5/5)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6315EBBE-483A-9FA0-60FA-85A96F166696}"/>
              </a:ext>
            </a:extLst>
          </p:cNvPr>
          <p:cNvSpPr txBox="1"/>
          <p:nvPr/>
        </p:nvSpPr>
        <p:spPr>
          <a:xfrm>
            <a:off x="3377246" y="48001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校學位考試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913127A2-CDFD-4671-C488-D1A95FB38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438702"/>
              </p:ext>
            </p:extLst>
          </p:nvPr>
        </p:nvGraphicFramePr>
        <p:xfrm>
          <a:off x="1069887" y="1551328"/>
          <a:ext cx="10052225" cy="34792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校碩士學位考試申請書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單一系統列印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校學位考試申請審核表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教務處下載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校碩士學位考試申請檢核表</a:t>
                      </a:r>
                      <a:r>
                        <a:rPr lang="en-US" altLang="zh-TW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系網下載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封面老師簽名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以下，只需繳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交有％數那頁，需老師簽名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6.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校外人士金融機構</a:t>
                      </a:r>
                      <a:r>
                        <a:rPr lang="zh-TW" altLang="en-US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劃帳申請表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自送出納組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口委曾來過已登錄帳戶者免交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~05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altLang="en-US" sz="1600" b="1" u="sng" spc="0" baseline="0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校口試舉行期限</a:t>
                      </a:r>
                      <a:endParaRPr lang="zh-TW" sz="1600" u="sng" spc="0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01/31 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07/31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CD55B242-EC6B-8414-C24A-20CD855F2A5F}"/>
              </a:ext>
            </a:extLst>
          </p:cNvPr>
          <p:cNvSpPr txBox="1"/>
          <p:nvPr/>
        </p:nvSpPr>
        <p:spPr>
          <a:xfrm>
            <a:off x="5357275" y="511679"/>
            <a:ext cx="51920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校學位考試須於學位考試前一個月提出</a:t>
            </a: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56CB0FD0-327F-3D5F-D16C-20F394D3E172}"/>
              </a:ext>
            </a:extLst>
          </p:cNvPr>
          <p:cNvGrpSpPr/>
          <p:nvPr/>
        </p:nvGrpSpPr>
        <p:grpSpPr>
          <a:xfrm>
            <a:off x="6967959" y="4176753"/>
            <a:ext cx="3472406" cy="466363"/>
            <a:chOff x="6967959" y="4745619"/>
            <a:chExt cx="3472406" cy="466363"/>
          </a:xfrm>
          <a:solidFill>
            <a:srgbClr val="C9D8DD"/>
          </a:solidFill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9A795079-09CE-C9DC-05B6-0DB5BE13B18F}"/>
                </a:ext>
              </a:extLst>
            </p:cNvPr>
            <p:cNvSpPr/>
            <p:nvPr/>
          </p:nvSpPr>
          <p:spPr>
            <a:xfrm>
              <a:off x="6967959" y="4745619"/>
              <a:ext cx="3472406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9F842247-CC9D-2E9B-CB4E-548B5B6AD650}"/>
                </a:ext>
              </a:extLst>
            </p:cNvPr>
            <p:cNvSpPr txBox="1"/>
            <p:nvPr/>
          </p:nvSpPr>
          <p:spPr>
            <a:xfrm>
              <a:off x="7114283" y="4794134"/>
              <a:ext cx="307886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實際依學校學年行事曆為準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53DF31B-95FF-1D61-905A-F6DF66EC96AD}"/>
              </a:ext>
            </a:extLst>
          </p:cNvPr>
          <p:cNvSpPr txBox="1"/>
          <p:nvPr/>
        </p:nvSpPr>
        <p:spPr>
          <a:xfrm>
            <a:off x="685414" y="5578647"/>
            <a:ext cx="108211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已申請學位考試之研究生，如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無法於該學期內完成學位考試</a:t>
            </a: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，應於學校規定學位考試成績送達結束日之前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撤銷該學期學位考試之申請，逾期未撤銷亦未舉行考試者，以一次以不及格論。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B732140D-790C-49C7-AFDB-52DAC07CE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15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英語能力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英文畢業門檻</a:t>
            </a:r>
            <a:endParaRPr lang="zh-TW" altLang="en-US" sz="24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2320997" y="1484662"/>
            <a:ext cx="755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碩士班：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新多益分數</a:t>
            </a:r>
            <a:r>
              <a:rPr lang="en-US" altLang="zh-TW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550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分</a:t>
            </a:r>
            <a:r>
              <a:rPr lang="en-US" altLang="zh-TW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/</a:t>
            </a:r>
            <a:r>
              <a:rPr lang="zh-TW" altLang="en-US" sz="24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全民英檢中級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以上</a:t>
            </a:r>
            <a:endParaRPr lang="en-US" altLang="zh-TW" sz="2400" b="1" u="sng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2320997" y="2212257"/>
            <a:ext cx="7550004" cy="3893574"/>
            <a:chOff x="2540351" y="2281084"/>
            <a:chExt cx="7550004" cy="3893574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540351" y="2281084"/>
              <a:ext cx="7550004" cy="3893574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818517" y="2488934"/>
              <a:ext cx="6993672" cy="34778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入學前英檢成績已達標準者，即可使用其成績提報。</a:t>
              </a: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入學前的英檢成績不達學校畢業門檻標準者，入學後一定要再考一次英檢，才可提報英檢成績。</a:t>
              </a: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請至單一入口服務網線上提報，並將</a:t>
              </a:r>
              <a:r>
                <a:rPr lang="zh-TW" altLang="en-US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成績單</a:t>
              </a:r>
              <a:r>
                <a:rPr lang="en-US" altLang="zh-TW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證書</a:t>
              </a:r>
              <a:r>
                <a:rPr lang="en-US" altLang="zh-TW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正本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送系辦查驗後，始可完成提報。 </a:t>
              </a: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請</a:t>
              </a:r>
              <a:r>
                <a:rPr lang="zh-TW" altLang="en-US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勿上傳全民英檢初級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之成績單或證書，因其無法看出全民英檢中級是否通過英語畢業門檻，故無法使用。</a:t>
              </a: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可選擇第二外語取代英語做為畢業門檻，需達</a:t>
              </a:r>
              <a:r>
                <a:rPr lang="en-US" altLang="zh-TW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CEFR B1</a:t>
              </a:r>
              <a:r>
                <a:rPr lang="zh-TW" altLang="en-US" sz="2000" b="1" u="sng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程度。</a:t>
              </a: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3D4CC71-2BCD-4CE4-87D9-EC3CE937F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63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292705" y="4968502"/>
              <a:ext cx="42451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Line</a:t>
              </a: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群組</a:t>
              </a:r>
            </a:p>
          </p:txBody>
        </p:sp>
      </p:grp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EF754905-C6DB-0667-462A-27AF6ACB6BD7}"/>
              </a:ext>
            </a:extLst>
          </p:cNvPr>
          <p:cNvSpPr txBox="1"/>
          <p:nvPr/>
        </p:nvSpPr>
        <p:spPr>
          <a:xfrm>
            <a:off x="1168050" y="1712417"/>
            <a:ext cx="3526972" cy="632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en-US" altLang="zh-TW" b="1" i="0" dirty="0">
                <a:solidFill>
                  <a:srgbClr val="0070C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0070C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一般生加入</a:t>
            </a:r>
            <a:r>
              <a:rPr lang="en-US" altLang="zh-TW" b="1" i="0" dirty="0">
                <a:solidFill>
                  <a:srgbClr val="0070C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en-US" altLang="zh-TW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雲科環安碩士</a:t>
            </a:r>
            <a:r>
              <a:rPr lang="en-US" altLang="zh-TW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群組：</a:t>
            </a:r>
            <a:endParaRPr lang="zh-TW" altLang="en-US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45C6357F-63A8-4E4F-B595-B8B26FFD78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6" t="13116" r="12924" b="12955"/>
          <a:stretch/>
        </p:blipFill>
        <p:spPr>
          <a:xfrm>
            <a:off x="1168051" y="2344834"/>
            <a:ext cx="3240965" cy="3220486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AC1A6FD-C140-4EF2-A059-323DF40D2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20</a:t>
            </a:fld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B584553-7AE2-4952-9690-C4BBD88CA26F}"/>
              </a:ext>
            </a:extLst>
          </p:cNvPr>
          <p:cNvSpPr txBox="1"/>
          <p:nvPr/>
        </p:nvSpPr>
        <p:spPr>
          <a:xfrm>
            <a:off x="6349371" y="1466652"/>
            <a:ext cx="4823454" cy="938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zh-TW" altLang="en-US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雲科環安系公告社群</a:t>
            </a:r>
          </a:p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負責實驗室業務窗口請加入</a:t>
            </a:r>
            <a:endParaRPr lang="en-US" altLang="zh-TW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zh-TW" altLang="en-US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即時接收系辦重要事項公告並轉知實驗室人員</a:t>
            </a:r>
            <a:endParaRPr lang="zh-TW" altLang="en-US" b="0" i="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15E5A27E-4803-4176-82A4-74E8B703D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" t="4584" r="4428" b="4460"/>
          <a:stretch/>
        </p:blipFill>
        <p:spPr>
          <a:xfrm>
            <a:off x="6349372" y="2344834"/>
            <a:ext cx="3240965" cy="3223588"/>
          </a:xfrm>
          <a:prstGeom prst="rect">
            <a:avLst/>
          </a:prstGeom>
        </p:spPr>
      </p:pic>
      <p:grpSp>
        <p:nvGrpSpPr>
          <p:cNvPr id="14" name="群組 13">
            <a:extLst>
              <a:ext uri="{FF2B5EF4-FFF2-40B4-BE49-F238E27FC236}">
                <a16:creationId xmlns:a16="http://schemas.microsoft.com/office/drawing/2014/main" id="{3DA42967-A9B1-4EF0-B587-4627100252A7}"/>
              </a:ext>
            </a:extLst>
          </p:cNvPr>
          <p:cNvGrpSpPr/>
          <p:nvPr/>
        </p:nvGrpSpPr>
        <p:grpSpPr>
          <a:xfrm>
            <a:off x="5419943" y="332236"/>
            <a:ext cx="2658958" cy="757230"/>
            <a:chOff x="4609852" y="4882275"/>
            <a:chExt cx="5610839" cy="757230"/>
          </a:xfrm>
        </p:grpSpPr>
        <p:sp>
          <p:nvSpPr>
            <p:cNvPr id="16" name="矩形: 圓角 15">
              <a:extLst>
                <a:ext uri="{FF2B5EF4-FFF2-40B4-BE49-F238E27FC236}">
                  <a16:creationId xmlns:a16="http://schemas.microsoft.com/office/drawing/2014/main" id="{B25D2A72-ACBF-45C2-BF54-F9E37F179C60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3D849FF5-E62C-47BE-B1A4-701AF4BC12F5}"/>
                </a:ext>
              </a:extLst>
            </p:cNvPr>
            <p:cNvSpPr txBox="1"/>
            <p:nvPr/>
          </p:nvSpPr>
          <p:spPr>
            <a:xfrm>
              <a:off x="5292705" y="4968502"/>
              <a:ext cx="42451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Line</a:t>
              </a: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社群</a:t>
              </a:r>
            </a:p>
          </p:txBody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631C91D8-1354-45CF-A3AE-9C8B7A12F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9372" y="5657217"/>
            <a:ext cx="2822155" cy="1087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20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系辦提醒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63946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希望學生配合事項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19638F7-AE35-BC2C-3C40-08B965929E09}"/>
              </a:ext>
            </a:extLst>
          </p:cNvPr>
          <p:cNvSpPr txBox="1"/>
          <p:nvPr/>
        </p:nvSpPr>
        <p:spPr>
          <a:xfrm>
            <a:off x="2400972" y="5086096"/>
            <a:ext cx="84296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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</a:t>
            </a:r>
            <a:r>
              <a:rPr lang="zh-TW" altLang="en-US" sz="2400" b="1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將系辦人信箱加入白名單，以免重要信件被隔離阻擋</a:t>
            </a:r>
            <a:endParaRPr lang="en-US" altLang="zh-TW" sz="2400" b="1" u="sng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0BA4E1F6-3794-F1CA-E5E7-EC8274477CA1}"/>
              </a:ext>
            </a:extLst>
          </p:cNvPr>
          <p:cNvGrpSpPr/>
          <p:nvPr/>
        </p:nvGrpSpPr>
        <p:grpSpPr>
          <a:xfrm>
            <a:off x="2469066" y="2129386"/>
            <a:ext cx="6164595" cy="857430"/>
            <a:chOff x="2469066" y="2129386"/>
            <a:chExt cx="6164595" cy="857430"/>
          </a:xfrm>
        </p:grpSpPr>
        <p:grpSp>
          <p:nvGrpSpPr>
            <p:cNvPr id="34" name="群組 33">
              <a:extLst>
                <a:ext uri="{FF2B5EF4-FFF2-40B4-BE49-F238E27FC236}">
                  <a16:creationId xmlns:a16="http://schemas.microsoft.com/office/drawing/2014/main" id="{90ECCB2C-D2C6-01B0-4AA3-709B71A57B7B}"/>
                </a:ext>
              </a:extLst>
            </p:cNvPr>
            <p:cNvGrpSpPr/>
            <p:nvPr/>
          </p:nvGrpSpPr>
          <p:grpSpPr>
            <a:xfrm>
              <a:off x="2469066" y="2129386"/>
              <a:ext cx="6164595" cy="857430"/>
              <a:chOff x="3319386" y="1974924"/>
              <a:chExt cx="6164595" cy="857430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E71DE8A4-AEA0-C7B3-7C9D-BED360276CF6}"/>
                  </a:ext>
                </a:extLst>
              </p:cNvPr>
              <p:cNvSpPr txBox="1"/>
              <p:nvPr/>
            </p:nvSpPr>
            <p:spPr>
              <a:xfrm>
                <a:off x="3319386" y="1974924"/>
                <a:ext cx="609407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1200"/>
                  </a:spcBef>
                </a:pPr>
                <a:r>
                  <a:rPr lang="zh-TW" altLang="en-US" sz="2400" b="1" dirty="0">
                    <a:solidFill>
                      <a:srgbClr val="E9D39B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sym typeface="Wingdings 2" panose="05020102010507070707" pitchFamily="18" charset="2"/>
                  </a:rPr>
                  <a:t></a:t>
                </a:r>
                <a:r>
                  <a:rPr lang="zh-TW" altLang="en-US" sz="2400" b="1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sym typeface="Wingdings 2" panose="05020102010507070707" pitchFamily="18" charset="2"/>
                  </a:rPr>
                  <a:t> </a:t>
                </a:r>
                <a:r>
                  <a:rPr lang="zh-TW" altLang="en-US" sz="2400" b="1" u="sng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留意每項作業時程，以免影響個人權益</a:t>
                </a:r>
                <a:r>
                  <a:rPr lang="en-US" altLang="zh-TW" sz="2400" b="1" u="sng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32" name="文字方塊 31">
                <a:extLst>
                  <a:ext uri="{FF2B5EF4-FFF2-40B4-BE49-F238E27FC236}">
                    <a16:creationId xmlns:a16="http://schemas.microsoft.com/office/drawing/2014/main" id="{D60FA136-7CE5-1936-B0E8-0CAB31CF564B}"/>
                  </a:ext>
                </a:extLst>
              </p:cNvPr>
              <p:cNvSpPr txBox="1"/>
              <p:nvPr/>
            </p:nvSpPr>
            <p:spPr>
              <a:xfrm>
                <a:off x="3389911" y="2463022"/>
                <a:ext cx="609407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1200"/>
                  </a:spcBef>
                </a:pPr>
                <a:r>
                  <a:rPr lang="zh-TW" altLang="en-US" b="1" dirty="0">
                    <a:solidFill>
                      <a:srgbClr val="70A9A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    提早跑相關行政流程，切勿於最後一天才開始找老師跑！</a:t>
                </a:r>
                <a:endParaRPr lang="en-US" altLang="zh-TW" b="1" dirty="0"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</p:txBody>
          </p:sp>
        </p:grpSp>
        <p:pic>
          <p:nvPicPr>
            <p:cNvPr id="41" name="圖片 40">
              <a:extLst>
                <a:ext uri="{FF2B5EF4-FFF2-40B4-BE49-F238E27FC236}">
                  <a16:creationId xmlns:a16="http://schemas.microsoft.com/office/drawing/2014/main" id="{C705BECB-1485-F162-1F26-29D66FCC8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9967" y="2224122"/>
              <a:ext cx="298135" cy="298135"/>
            </a:xfrm>
            <a:prstGeom prst="rect">
              <a:avLst/>
            </a:prstGeom>
          </p:spPr>
        </p:pic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9E5923F0-FB52-A23F-ECF2-8805483097B4}"/>
              </a:ext>
            </a:extLst>
          </p:cNvPr>
          <p:cNvGrpSpPr/>
          <p:nvPr/>
        </p:nvGrpSpPr>
        <p:grpSpPr>
          <a:xfrm>
            <a:off x="2469066" y="3620712"/>
            <a:ext cx="9138480" cy="892552"/>
            <a:chOff x="2469066" y="3620712"/>
            <a:chExt cx="9138480" cy="892552"/>
          </a:xfrm>
        </p:grpSpPr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D7763595-76D1-376A-11B2-9243F1AF24A4}"/>
                </a:ext>
              </a:extLst>
            </p:cNvPr>
            <p:cNvSpPr txBox="1"/>
            <p:nvPr/>
          </p:nvSpPr>
          <p:spPr>
            <a:xfrm>
              <a:off x="2469066" y="3620712"/>
              <a:ext cx="913848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zh-TW" altLang="en-US" sz="2400" b="1" dirty="0">
                  <a:solidFill>
                    <a:srgbClr val="E9D39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Wingdings 2" panose="05020102010507070707" pitchFamily="18" charset="2"/>
                </a:rPr>
                <a:t></a:t>
              </a:r>
              <a:r>
                <a:rPr lang="zh-TW" altLang="en-US" sz="24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Wingdings 2" panose="05020102010507070707" pitchFamily="18" charset="2"/>
                </a:rPr>
                <a:t> </a:t>
              </a:r>
              <a:r>
                <a:rPr lang="zh-TW" altLang="en-US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學校信箱以及</a:t>
              </a:r>
              <a:r>
                <a:rPr lang="en-US" altLang="zh-TW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Line</a:t>
              </a:r>
              <a:r>
                <a:rPr lang="zh-TW" altLang="en-US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班群請隨時保持暢通，以免漏接重要訊息</a:t>
              </a:r>
              <a:endParaRPr lang="en-US" altLang="zh-TW" sz="2400" b="1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1200"/>
                </a:spcBef>
              </a:pPr>
              <a:r>
                <a:rPr lang="zh-TW" altLang="en-US" b="1" dirty="0"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許多訊息都會通過信箱傳遞，請養成定期收信的習慣！</a:t>
              </a:r>
            </a:p>
          </p:txBody>
        </p:sp>
        <p:pic>
          <p:nvPicPr>
            <p:cNvPr id="39" name="圖片 38">
              <a:extLst>
                <a:ext uri="{FF2B5EF4-FFF2-40B4-BE49-F238E27FC236}">
                  <a16:creationId xmlns:a16="http://schemas.microsoft.com/office/drawing/2014/main" id="{7C25E4DE-BBC7-AF3D-459B-97C700756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14497">
              <a:off x="8456740" y="4113103"/>
              <a:ext cx="353843" cy="353843"/>
            </a:xfrm>
            <a:prstGeom prst="rect">
              <a:avLst/>
            </a:prstGeom>
          </p:spPr>
        </p:pic>
        <p:pic>
          <p:nvPicPr>
            <p:cNvPr id="43" name="圖片 42">
              <a:extLst>
                <a:ext uri="{FF2B5EF4-FFF2-40B4-BE49-F238E27FC236}">
                  <a16:creationId xmlns:a16="http://schemas.microsoft.com/office/drawing/2014/main" id="{77BC18B7-29A6-A0D3-6248-FD9B42EF9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95628">
              <a:off x="8942487" y="4135013"/>
              <a:ext cx="336875" cy="336875"/>
            </a:xfrm>
            <a:prstGeom prst="rect">
              <a:avLst/>
            </a:prstGeom>
          </p:spPr>
        </p:pic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F31501B-0B76-4765-A6DD-DDFDB7A7F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423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5572" y="2230466"/>
            <a:ext cx="703866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群組 7">
            <a:extLst>
              <a:ext uri="{FF2B5EF4-FFF2-40B4-BE49-F238E27FC236}">
                <a16:creationId xmlns:a16="http://schemas.microsoft.com/office/drawing/2014/main" id="{CBAE9FC0-904B-474B-961D-1EC1A8E3E123}"/>
              </a:ext>
            </a:extLst>
          </p:cNvPr>
          <p:cNvGrpSpPr/>
          <p:nvPr/>
        </p:nvGrpSpPr>
        <p:grpSpPr>
          <a:xfrm>
            <a:off x="3937000" y="4025456"/>
            <a:ext cx="4309533" cy="757230"/>
            <a:chOff x="4609853" y="4882275"/>
            <a:chExt cx="7377420" cy="757230"/>
          </a:xfrm>
        </p:grpSpPr>
        <p:sp>
          <p:nvSpPr>
            <p:cNvPr id="9" name="矩形: 圓角 8">
              <a:extLst>
                <a:ext uri="{FF2B5EF4-FFF2-40B4-BE49-F238E27FC236}">
                  <a16:creationId xmlns:a16="http://schemas.microsoft.com/office/drawing/2014/main" id="{AFCD53B2-DA5A-4296-81D5-4E5A10E0F95D}"/>
                </a:ext>
              </a:extLst>
            </p:cNvPr>
            <p:cNvSpPr/>
            <p:nvPr/>
          </p:nvSpPr>
          <p:spPr>
            <a:xfrm>
              <a:off x="4609853" y="4882275"/>
              <a:ext cx="7377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70673F48-8DB3-4193-AACE-6BD2F946DF75}"/>
                </a:ext>
              </a:extLst>
            </p:cNvPr>
            <p:cNvSpPr txBox="1"/>
            <p:nvPr/>
          </p:nvSpPr>
          <p:spPr>
            <a:xfrm>
              <a:off x="4774786" y="4968502"/>
              <a:ext cx="72124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52D9995-9BC6-4C86-B57E-D228B233D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一、負責業務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8BE6E6B7-1EE9-95DE-F541-5F5B0E86D837}"/>
              </a:ext>
            </a:extLst>
          </p:cNvPr>
          <p:cNvGrpSpPr/>
          <p:nvPr/>
        </p:nvGrpSpPr>
        <p:grpSpPr>
          <a:xfrm>
            <a:off x="2749798" y="1267767"/>
            <a:ext cx="7384190" cy="2615210"/>
            <a:chOff x="2749798" y="1267767"/>
            <a:chExt cx="7384190" cy="2615210"/>
          </a:xfrm>
        </p:grpSpPr>
        <p:sp>
          <p:nvSpPr>
            <p:cNvPr id="45" name="文字方塊 44">
              <a:extLst>
                <a:ext uri="{FF2B5EF4-FFF2-40B4-BE49-F238E27FC236}">
                  <a16:creationId xmlns:a16="http://schemas.microsoft.com/office/drawing/2014/main" id="{054801A0-E060-41F0-A030-40A3998ADF4A}"/>
                </a:ext>
              </a:extLst>
            </p:cNvPr>
            <p:cNvSpPr txBox="1"/>
            <p:nvPr/>
          </p:nvSpPr>
          <p:spPr>
            <a:xfrm>
              <a:off x="2749798" y="2097873"/>
              <a:ext cx="7384190" cy="17851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協助課程相關業務 </a:t>
              </a:r>
              <a:r>
                <a:rPr lang="en-US" altLang="zh-TW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含授課鐘點清冊彙整、選課、開排課</a:t>
              </a:r>
              <a:r>
                <a:rPr lang="en-US" altLang="zh-TW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協助實習、學分班相關業務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協助課程核心能力建置、施測、彙整、與統計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協助教學助理分配及成果報告收集與彙整</a:t>
              </a:r>
            </a:p>
          </p:txBody>
        </p:sp>
        <p:grpSp>
          <p:nvGrpSpPr>
            <p:cNvPr id="6" name="群組 5">
              <a:extLst>
                <a:ext uri="{FF2B5EF4-FFF2-40B4-BE49-F238E27FC236}">
                  <a16:creationId xmlns:a16="http://schemas.microsoft.com/office/drawing/2014/main" id="{4262679F-6402-453E-9D21-6D1F81AA9E92}"/>
                </a:ext>
              </a:extLst>
            </p:cNvPr>
            <p:cNvGrpSpPr/>
            <p:nvPr/>
          </p:nvGrpSpPr>
          <p:grpSpPr>
            <a:xfrm>
              <a:off x="5342074" y="1267767"/>
              <a:ext cx="1507852" cy="708113"/>
              <a:chOff x="5182315" y="1264520"/>
              <a:chExt cx="1507852" cy="708113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03289A42-DB14-42F5-AE08-EE15A302F692}"/>
                  </a:ext>
                </a:extLst>
              </p:cNvPr>
              <p:cNvGrpSpPr/>
              <p:nvPr/>
            </p:nvGrpSpPr>
            <p:grpSpPr>
              <a:xfrm>
                <a:off x="5680679" y="1364523"/>
                <a:ext cx="1009488" cy="508108"/>
                <a:chOff x="5519850" y="1578470"/>
                <a:chExt cx="458740" cy="508108"/>
              </a:xfrm>
            </p:grpSpPr>
            <p:sp>
              <p:nvSpPr>
                <p:cNvPr id="19" name="矩形: 圓角 18">
                  <a:extLst>
                    <a:ext uri="{FF2B5EF4-FFF2-40B4-BE49-F238E27FC236}">
                      <a16:creationId xmlns:a16="http://schemas.microsoft.com/office/drawing/2014/main" id="{E9D4B4EF-13CF-B571-7EBB-BB4DE59AC567}"/>
                    </a:ext>
                  </a:extLst>
                </p:cNvPr>
                <p:cNvSpPr/>
                <p:nvPr/>
              </p:nvSpPr>
              <p:spPr>
                <a:xfrm>
                  <a:off x="5519850" y="1578470"/>
                  <a:ext cx="458740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0" name="文字方塊 19">
                  <a:extLst>
                    <a:ext uri="{FF2B5EF4-FFF2-40B4-BE49-F238E27FC236}">
                      <a16:creationId xmlns:a16="http://schemas.microsoft.com/office/drawing/2014/main" id="{63DF0D36-0780-A43A-20D4-5439F7000B38}"/>
                    </a:ext>
                  </a:extLst>
                </p:cNvPr>
                <p:cNvSpPr txBox="1"/>
                <p:nvPr/>
              </p:nvSpPr>
              <p:spPr>
                <a:xfrm>
                  <a:off x="5607943" y="1601690"/>
                  <a:ext cx="370450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課務</a:t>
                  </a:r>
                </a:p>
              </p:txBody>
            </p:sp>
          </p:grpSp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FB88802F-80D2-9F95-F5E4-7DED037961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82315" y="1264520"/>
                <a:ext cx="708113" cy="708113"/>
              </a:xfrm>
              <a:prstGeom prst="rect">
                <a:avLst/>
              </a:prstGeom>
            </p:spPr>
          </p:pic>
        </p:grp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46EC02C9-9053-A631-A65A-1D428344A4A7}"/>
              </a:ext>
            </a:extLst>
          </p:cNvPr>
          <p:cNvGrpSpPr/>
          <p:nvPr/>
        </p:nvGrpSpPr>
        <p:grpSpPr>
          <a:xfrm>
            <a:off x="2749798" y="4087262"/>
            <a:ext cx="6880524" cy="1788609"/>
            <a:chOff x="2749798" y="4087262"/>
            <a:chExt cx="6880524" cy="1788609"/>
          </a:xfrm>
        </p:grpSpPr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0C8CD565-D95B-43CC-AA14-D2BAE6465D97}"/>
                </a:ext>
              </a:extLst>
            </p:cNvPr>
            <p:cNvSpPr txBox="1"/>
            <p:nvPr/>
          </p:nvSpPr>
          <p:spPr>
            <a:xfrm>
              <a:off x="2749798" y="5014097"/>
              <a:ext cx="688052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含教師聘任、升等、調查、借調、評鑑等相關事務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系所人事聘任等相關事務</a:t>
              </a:r>
            </a:p>
          </p:txBody>
        </p:sp>
        <p:grpSp>
          <p:nvGrpSpPr>
            <p:cNvPr id="14" name="群組 13">
              <a:extLst>
                <a:ext uri="{FF2B5EF4-FFF2-40B4-BE49-F238E27FC236}">
                  <a16:creationId xmlns:a16="http://schemas.microsoft.com/office/drawing/2014/main" id="{48C3E926-C1C0-ABC3-EC01-5AF93F0F77DC}"/>
                </a:ext>
              </a:extLst>
            </p:cNvPr>
            <p:cNvGrpSpPr/>
            <p:nvPr/>
          </p:nvGrpSpPr>
          <p:grpSpPr>
            <a:xfrm>
              <a:off x="4616963" y="4087262"/>
              <a:ext cx="3146193" cy="768589"/>
              <a:chOff x="4460314" y="4068203"/>
              <a:chExt cx="3146193" cy="768589"/>
            </a:xfrm>
          </p:grpSpPr>
          <p:grpSp>
            <p:nvGrpSpPr>
              <p:cNvPr id="21" name="群組 20">
                <a:extLst>
                  <a:ext uri="{FF2B5EF4-FFF2-40B4-BE49-F238E27FC236}">
                    <a16:creationId xmlns:a16="http://schemas.microsoft.com/office/drawing/2014/main" id="{963D0E31-05C6-C873-BFBF-C59949633EFC}"/>
                  </a:ext>
                </a:extLst>
              </p:cNvPr>
              <p:cNvGrpSpPr/>
              <p:nvPr/>
            </p:nvGrpSpPr>
            <p:grpSpPr>
              <a:xfrm>
                <a:off x="4460314" y="4313421"/>
                <a:ext cx="2820160" cy="508108"/>
                <a:chOff x="6198658" y="1567166"/>
                <a:chExt cx="1115691" cy="508108"/>
              </a:xfrm>
            </p:grpSpPr>
            <p:sp>
              <p:nvSpPr>
                <p:cNvPr id="26" name="矩形: 圓角 25">
                  <a:extLst>
                    <a:ext uri="{FF2B5EF4-FFF2-40B4-BE49-F238E27FC236}">
                      <a16:creationId xmlns:a16="http://schemas.microsoft.com/office/drawing/2014/main" id="{CCB039F3-B3D0-490C-4C88-D6BA4951A8ED}"/>
                    </a:ext>
                  </a:extLst>
                </p:cNvPr>
                <p:cNvSpPr/>
                <p:nvPr/>
              </p:nvSpPr>
              <p:spPr>
                <a:xfrm>
                  <a:off x="6198658" y="1567166"/>
                  <a:ext cx="1115691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7" name="文字方塊 26">
                  <a:extLst>
                    <a:ext uri="{FF2B5EF4-FFF2-40B4-BE49-F238E27FC236}">
                      <a16:creationId xmlns:a16="http://schemas.microsoft.com/office/drawing/2014/main" id="{9C08AA59-7208-63B4-1FA9-CB6CEF2728C5}"/>
                    </a:ext>
                  </a:extLst>
                </p:cNvPr>
                <p:cNvSpPr txBox="1"/>
                <p:nvPr/>
              </p:nvSpPr>
              <p:spPr>
                <a:xfrm>
                  <a:off x="6253321" y="1584661"/>
                  <a:ext cx="923656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師資暨人事業務 </a:t>
                  </a:r>
                </a:p>
              </p:txBody>
            </p:sp>
          </p:grpSp>
          <p:pic>
            <p:nvPicPr>
              <p:cNvPr id="13" name="圖片 12">
                <a:extLst>
                  <a:ext uri="{FF2B5EF4-FFF2-40B4-BE49-F238E27FC236}">
                    <a16:creationId xmlns:a16="http://schemas.microsoft.com/office/drawing/2014/main" id="{4872FD55-FCC3-33B4-A6BD-457E97E71D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37918" y="4068203"/>
                <a:ext cx="768589" cy="768589"/>
              </a:xfrm>
              <a:prstGeom prst="rect">
                <a:avLst/>
              </a:prstGeom>
            </p:spPr>
          </p:pic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B3E999A-572F-494B-A27D-4A3DDDC99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3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一、負責業務</a:t>
            </a:r>
          </a:p>
        </p:txBody>
      </p:sp>
      <p:grpSp>
        <p:nvGrpSpPr>
          <p:cNvPr id="42" name="群組 41">
            <a:extLst>
              <a:ext uri="{FF2B5EF4-FFF2-40B4-BE49-F238E27FC236}">
                <a16:creationId xmlns:a16="http://schemas.microsoft.com/office/drawing/2014/main" id="{BCA9DFA6-E04B-CBD5-CE2B-AE9BEAE7F7C9}"/>
              </a:ext>
            </a:extLst>
          </p:cNvPr>
          <p:cNvGrpSpPr/>
          <p:nvPr/>
        </p:nvGrpSpPr>
        <p:grpSpPr>
          <a:xfrm>
            <a:off x="2681854" y="1289316"/>
            <a:ext cx="7384190" cy="2474667"/>
            <a:chOff x="2681854" y="1289316"/>
            <a:chExt cx="7384190" cy="2474667"/>
          </a:xfrm>
        </p:grpSpPr>
        <p:sp>
          <p:nvSpPr>
            <p:cNvPr id="45" name="文字方塊 44">
              <a:extLst>
                <a:ext uri="{FF2B5EF4-FFF2-40B4-BE49-F238E27FC236}">
                  <a16:creationId xmlns:a16="http://schemas.microsoft.com/office/drawing/2014/main" id="{054801A0-E060-41F0-A030-40A3998ADF4A}"/>
                </a:ext>
              </a:extLst>
            </p:cNvPr>
            <p:cNvSpPr txBox="1"/>
            <p:nvPr/>
          </p:nvSpPr>
          <p:spPr>
            <a:xfrm>
              <a:off x="2681854" y="2132767"/>
              <a:ext cx="7384190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協助環工單元操作實習、作業環境測定實習、環境化學分析實驗等課程教學事務</a:t>
              </a:r>
              <a:endParaRPr lang="en-US" altLang="zh-TW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協助實驗室、藥品室管理</a:t>
              </a:r>
              <a:endParaRPr lang="en-US" altLang="zh-TW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協助儀器設備採購、更換及維修、耗材採購</a:t>
              </a: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560B3502-1D89-A1FB-C420-7D8255191C23}"/>
                </a:ext>
              </a:extLst>
            </p:cNvPr>
            <p:cNvGrpSpPr/>
            <p:nvPr/>
          </p:nvGrpSpPr>
          <p:grpSpPr>
            <a:xfrm>
              <a:off x="3557048" y="1289316"/>
              <a:ext cx="5257994" cy="630737"/>
              <a:chOff x="3721495" y="1544700"/>
              <a:chExt cx="5257994" cy="630737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03289A42-DB14-42F5-AE08-EE15A302F692}"/>
                  </a:ext>
                </a:extLst>
              </p:cNvPr>
              <p:cNvGrpSpPr/>
              <p:nvPr/>
            </p:nvGrpSpPr>
            <p:grpSpPr>
              <a:xfrm>
                <a:off x="3928859" y="1667329"/>
                <a:ext cx="5050630" cy="508108"/>
                <a:chOff x="5462226" y="1578470"/>
                <a:chExt cx="2295150" cy="508108"/>
              </a:xfrm>
            </p:grpSpPr>
            <p:sp>
              <p:nvSpPr>
                <p:cNvPr id="19" name="矩形: 圓角 18">
                  <a:extLst>
                    <a:ext uri="{FF2B5EF4-FFF2-40B4-BE49-F238E27FC236}">
                      <a16:creationId xmlns:a16="http://schemas.microsoft.com/office/drawing/2014/main" id="{E9D4B4EF-13CF-B571-7EBB-BB4DE59AC567}"/>
                    </a:ext>
                  </a:extLst>
                </p:cNvPr>
                <p:cNvSpPr/>
                <p:nvPr/>
              </p:nvSpPr>
              <p:spPr>
                <a:xfrm>
                  <a:off x="5462226" y="1578470"/>
                  <a:ext cx="2295150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0" name="文字方塊 19">
                  <a:extLst>
                    <a:ext uri="{FF2B5EF4-FFF2-40B4-BE49-F238E27FC236}">
                      <a16:creationId xmlns:a16="http://schemas.microsoft.com/office/drawing/2014/main" id="{63DF0D36-0780-A43A-20D4-5439F7000B38}"/>
                    </a:ext>
                  </a:extLst>
                </p:cNvPr>
                <p:cNvSpPr txBox="1"/>
                <p:nvPr/>
              </p:nvSpPr>
              <p:spPr>
                <a:xfrm>
                  <a:off x="5656765" y="1601691"/>
                  <a:ext cx="210061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教學實驗室財物管理及協助運作</a:t>
                  </a:r>
                </a:p>
              </p:txBody>
            </p:sp>
          </p:grpSp>
          <p:pic>
            <p:nvPicPr>
              <p:cNvPr id="7" name="圖片 6">
                <a:extLst>
                  <a:ext uri="{FF2B5EF4-FFF2-40B4-BE49-F238E27FC236}">
                    <a16:creationId xmlns:a16="http://schemas.microsoft.com/office/drawing/2014/main" id="{C849C9C4-0839-9B26-AB4D-285E3857DD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1495" y="1544700"/>
                <a:ext cx="622612" cy="622612"/>
              </a:xfrm>
              <a:prstGeom prst="rect">
                <a:avLst/>
              </a:prstGeom>
            </p:spPr>
          </p:pic>
        </p:grp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E7C9E951-240A-B89B-C053-A6410205B1D5}"/>
              </a:ext>
            </a:extLst>
          </p:cNvPr>
          <p:cNvGrpSpPr/>
          <p:nvPr/>
        </p:nvGrpSpPr>
        <p:grpSpPr>
          <a:xfrm>
            <a:off x="3413950" y="5201894"/>
            <a:ext cx="5364100" cy="733579"/>
            <a:chOff x="2101403" y="4549563"/>
            <a:chExt cx="5364100" cy="733579"/>
          </a:xfrm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7010A459-046E-554F-7CC8-5BD166352ED3}"/>
                </a:ext>
              </a:extLst>
            </p:cNvPr>
            <p:cNvSpPr/>
            <p:nvPr/>
          </p:nvSpPr>
          <p:spPr>
            <a:xfrm>
              <a:off x="2101403" y="4775034"/>
              <a:ext cx="5132518" cy="508108"/>
            </a:xfrm>
            <a:prstGeom prst="roundRect">
              <a:avLst>
                <a:gd name="adj" fmla="val 8281"/>
              </a:avLst>
            </a:prstGeom>
            <a:solidFill>
              <a:srgbClr val="576270">
                <a:alpha val="1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EE4C680F-4CD6-E65B-7BEC-ADF58671DF65}"/>
                </a:ext>
              </a:extLst>
            </p:cNvPr>
            <p:cNvSpPr txBox="1"/>
            <p:nvPr/>
          </p:nvSpPr>
          <p:spPr>
            <a:xfrm>
              <a:off x="2278287" y="4798255"/>
              <a:ext cx="489799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SzPct val="80000"/>
                <a:defRPr/>
              </a:pPr>
              <a:r>
                <a:rPr lang="zh-TW" altLang="en-US" sz="2400" b="1" dirty="0">
                  <a:solidFill>
                    <a:srgbClr val="576270"/>
                  </a:solidFill>
                  <a:ea typeface="微軟正黑體" pitchFamily="34" charset="-120"/>
                  <a:cs typeface="Times New Roman" pitchFamily="18" charset="0"/>
                </a:rPr>
                <a:t>學系各項辦法、程序之訂定及維護</a:t>
              </a:r>
              <a:endParaRPr lang="en-US" altLang="zh-TW" sz="2400" b="1" dirty="0">
                <a:solidFill>
                  <a:srgbClr val="576270"/>
                </a:solidFill>
                <a:ea typeface="微軟正黑體" pitchFamily="34" charset="-120"/>
                <a:cs typeface="Times New Roman" pitchFamily="18" charset="0"/>
              </a:endParaRPr>
            </a:p>
          </p:txBody>
        </p:sp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6DF5CF36-DCF3-74CD-7AD9-5F0023FC94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9026">
              <a:off x="6887061" y="4549563"/>
              <a:ext cx="578442" cy="578442"/>
            </a:xfrm>
            <a:prstGeom prst="rect">
              <a:avLst/>
            </a:prstGeom>
          </p:spPr>
        </p:pic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375DAA6E-925B-02AA-BE23-1D149BC14007}"/>
              </a:ext>
            </a:extLst>
          </p:cNvPr>
          <p:cNvGrpSpPr/>
          <p:nvPr/>
        </p:nvGrpSpPr>
        <p:grpSpPr>
          <a:xfrm>
            <a:off x="2845294" y="4077968"/>
            <a:ext cx="6888865" cy="970363"/>
            <a:chOff x="2739789" y="4128978"/>
            <a:chExt cx="6888865" cy="970363"/>
          </a:xfrm>
        </p:grpSpPr>
        <p:sp>
          <p:nvSpPr>
            <p:cNvPr id="35" name="文字方塊 34">
              <a:extLst>
                <a:ext uri="{FF2B5EF4-FFF2-40B4-BE49-F238E27FC236}">
                  <a16:creationId xmlns:a16="http://schemas.microsoft.com/office/drawing/2014/main" id="{3A8DF0BE-C467-8B99-2BE7-0C4416A1A9C9}"/>
                </a:ext>
              </a:extLst>
            </p:cNvPr>
            <p:cNvSpPr txBox="1"/>
            <p:nvPr/>
          </p:nvSpPr>
          <p:spPr>
            <a:xfrm>
              <a:off x="2739789" y="4699231"/>
              <a:ext cx="6888865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300"/>
                </a:spcBef>
                <a:spcAft>
                  <a:spcPts val="300"/>
                </a:spcAft>
                <a:buSzPct val="80000"/>
                <a:buFont typeface="Wingdings" panose="05000000000000000000" pitchFamily="2" charset="2"/>
                <a:buChar char="w"/>
                <a:defRPr/>
              </a:pPr>
              <a:r>
                <a:rPr lang="zh-TW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軟正黑體" pitchFamily="34" charset="-120"/>
                  <a:cs typeface="Times New Roman" pitchFamily="18" charset="0"/>
                </a:rPr>
                <a:t>含持續改進報告、自評報告書及評鑑資料收集與彙整</a:t>
              </a:r>
            </a:p>
          </p:txBody>
        </p:sp>
        <p:grpSp>
          <p:nvGrpSpPr>
            <p:cNvPr id="36" name="群組 35">
              <a:extLst>
                <a:ext uri="{FF2B5EF4-FFF2-40B4-BE49-F238E27FC236}">
                  <a16:creationId xmlns:a16="http://schemas.microsoft.com/office/drawing/2014/main" id="{C772AB57-DF53-264F-7E7B-B19A287E1D58}"/>
                </a:ext>
              </a:extLst>
            </p:cNvPr>
            <p:cNvGrpSpPr/>
            <p:nvPr/>
          </p:nvGrpSpPr>
          <p:grpSpPr>
            <a:xfrm>
              <a:off x="4848472" y="4128978"/>
              <a:ext cx="2498511" cy="465565"/>
              <a:chOff x="3204556" y="5464241"/>
              <a:chExt cx="2498511" cy="465565"/>
            </a:xfrm>
          </p:grpSpPr>
          <p:grpSp>
            <p:nvGrpSpPr>
              <p:cNvPr id="37" name="群組 36">
                <a:extLst>
                  <a:ext uri="{FF2B5EF4-FFF2-40B4-BE49-F238E27FC236}">
                    <a16:creationId xmlns:a16="http://schemas.microsoft.com/office/drawing/2014/main" id="{D1FB7AB8-D7F6-65B7-7BBB-5A75CB1D72DD}"/>
                  </a:ext>
                </a:extLst>
              </p:cNvPr>
              <p:cNvGrpSpPr/>
              <p:nvPr/>
            </p:nvGrpSpPr>
            <p:grpSpPr>
              <a:xfrm>
                <a:off x="3377544" y="5468140"/>
                <a:ext cx="2325523" cy="461666"/>
                <a:chOff x="2101401" y="4798255"/>
                <a:chExt cx="2325523" cy="461666"/>
              </a:xfrm>
            </p:grpSpPr>
            <p:sp>
              <p:nvSpPr>
                <p:cNvPr id="39" name="矩形: 圓角 38">
                  <a:extLst>
                    <a:ext uri="{FF2B5EF4-FFF2-40B4-BE49-F238E27FC236}">
                      <a16:creationId xmlns:a16="http://schemas.microsoft.com/office/drawing/2014/main" id="{4CA256C7-9295-1E26-B372-7E57786AA5B5}"/>
                    </a:ext>
                  </a:extLst>
                </p:cNvPr>
                <p:cNvSpPr/>
                <p:nvPr/>
              </p:nvSpPr>
              <p:spPr>
                <a:xfrm>
                  <a:off x="2101401" y="4798255"/>
                  <a:ext cx="2325521" cy="461665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40" name="文字方塊 39">
                  <a:extLst>
                    <a:ext uri="{FF2B5EF4-FFF2-40B4-BE49-F238E27FC236}">
                      <a16:creationId xmlns:a16="http://schemas.microsoft.com/office/drawing/2014/main" id="{4098A733-B3FF-9D74-E381-A385B8239BDB}"/>
                    </a:ext>
                  </a:extLst>
                </p:cNvPr>
                <p:cNvSpPr txBox="1"/>
                <p:nvPr/>
              </p:nvSpPr>
              <p:spPr>
                <a:xfrm>
                  <a:off x="2335926" y="4798256"/>
                  <a:ext cx="2090998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eaLnBrk="1" hangingPunct="1">
                    <a:lnSpc>
                      <a:spcPct val="100000"/>
                    </a:lnSpc>
                    <a:spcBef>
                      <a:spcPts val="300"/>
                    </a:spcBef>
                    <a:spcAft>
                      <a:spcPts val="300"/>
                    </a:spcAft>
                    <a:buSzPct val="80000"/>
                    <a:defRPr/>
                  </a:pPr>
                  <a:r>
                    <a:rPr lang="zh-TW" altLang="en-US" sz="2400" b="1" dirty="0">
                      <a:solidFill>
                        <a:srgbClr val="576270"/>
                      </a:solidFill>
                      <a:ea typeface="微軟正黑體" pitchFamily="34" charset="-120"/>
                      <a:cs typeface="Times New Roman" pitchFamily="18" charset="0"/>
                    </a:rPr>
                    <a:t>工程認證業務</a:t>
                  </a:r>
                  <a:endParaRPr lang="en-US" altLang="zh-TW" sz="2400" b="1" dirty="0">
                    <a:solidFill>
                      <a:srgbClr val="576270"/>
                    </a:solidFill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pic>
            <p:nvPicPr>
              <p:cNvPr id="38" name="圖片 37">
                <a:extLst>
                  <a:ext uri="{FF2B5EF4-FFF2-40B4-BE49-F238E27FC236}">
                    <a16:creationId xmlns:a16="http://schemas.microsoft.com/office/drawing/2014/main" id="{F2E12524-A4C6-377C-262B-C0CF133C38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300351">
                <a:off x="3204556" y="5464241"/>
                <a:ext cx="433703" cy="433703"/>
              </a:xfrm>
              <a:prstGeom prst="rect">
                <a:avLst/>
              </a:prstGeom>
            </p:spPr>
          </p:pic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B91882FA-C6F5-4AFC-AD72-24CB7042C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97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2320997" y="1269695"/>
            <a:ext cx="755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碩士班：最低畢業總學分</a:t>
            </a:r>
            <a:r>
              <a:rPr lang="en-US" altLang="zh-TW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36</a:t>
            </a:r>
            <a:r>
              <a:rPr lang="zh-TW" altLang="en-US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學分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593271" y="1907572"/>
            <a:ext cx="9005456" cy="3900014"/>
            <a:chOff x="2350686" y="2251627"/>
            <a:chExt cx="7929343" cy="5023184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350686" y="2251627"/>
              <a:ext cx="7929343" cy="5023184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820521" y="2624830"/>
              <a:ext cx="7203328" cy="33547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（碩士論文須經口試通過）</a:t>
              </a:r>
              <a:endParaRPr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專業核心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endParaRPr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800100" lvl="1" indent="-342900" algn="just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須至少</a:t>
              </a:r>
              <a:r>
                <a:rPr lang="zh-TW" altLang="en-US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選修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 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科專業核心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 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選修課程</a:t>
              </a:r>
              <a:r>
                <a:rPr lang="zh-TW" altLang="en-US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科專業核心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 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選修實驗課程</a:t>
              </a:r>
              <a:r>
                <a:rPr lang="zh-TW" altLang="en-US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 </a:t>
              </a:r>
              <a:endPara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800100" lvl="1" indent="-342900" algn="just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本領域選修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 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科以上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另一領域選修 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 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科以上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</a:t>
              </a:r>
              <a:r>
                <a:rPr lang="en-US" altLang="zh-TW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 </a:t>
              </a:r>
              <a:r>
                <a:rPr lang="zh-TW" altLang="en-US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，選修前須經指導教授同意或指定，學期成績須及格。</a:t>
              </a: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專業選修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2400"/>
                </a:spcBef>
              </a:pP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※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以上符合則授予工學碩士（</a:t>
              </a: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M.S.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）學位</a:t>
              </a: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761B5BA3-8B6E-4BB8-94D1-5629F12F6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48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2320980" y="1322323"/>
            <a:ext cx="755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碩士在職專班：最低畢業總學分</a:t>
            </a:r>
            <a:r>
              <a:rPr lang="en-US" altLang="zh-TW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36</a:t>
            </a:r>
            <a:r>
              <a:rPr lang="zh-TW" altLang="en-US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學分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593264" y="1993496"/>
            <a:ext cx="9005456" cy="3211550"/>
            <a:chOff x="2350686" y="2251627"/>
            <a:chExt cx="7929343" cy="3211550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350686" y="2251627"/>
              <a:ext cx="7929343" cy="3211550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853050" y="2580129"/>
              <a:ext cx="6924600" cy="25545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（碩士論文須經口試通過）</a:t>
              </a:r>
              <a:endParaRPr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本系碩士在職專班學生須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科專業核心（必）選修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課程，其中，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，且選修前須經指導教授同意或指定，學期成績須及格。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專業選修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2400"/>
                </a:spcBef>
              </a:pP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※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以上符合則授予工學碩士（</a:t>
              </a: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M.S.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）學位</a:t>
              </a: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99B3161B-1651-4251-8574-17CE0EE4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17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1198637" y="1512104"/>
            <a:ext cx="92938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000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碩士班</a:t>
            </a:r>
            <a:r>
              <a:rPr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/</a:t>
            </a:r>
            <a:r>
              <a:rPr lang="zh-TW" altLang="en-US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</a:t>
            </a: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新生以同等學力或非相關科系報考且錄取入學者先修科目：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016208" y="2161119"/>
            <a:ext cx="10159584" cy="4667273"/>
            <a:chOff x="2168068" y="2205444"/>
            <a:chExt cx="8945557" cy="4747988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168068" y="2205444"/>
              <a:ext cx="8945557" cy="4386311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168068" y="2382183"/>
              <a:ext cx="8782903" cy="4571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715963" indent="-358775" algn="l" defTabSz="715963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畢業科系非本系相關科系：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以專科學歷錄取者，需補修必修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以大學同等學力錄取者：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大學科系為本系相關科系者，需補修未修習合格之必修學分，惟需補修學分超過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學分者，最多修習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大學科系非本系相關科系：</a:t>
              </a: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選課需經指導教授同意，學期成績須及格。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以上補修課程皆以大學部學分費標準計算之，唯不列入畢業學分。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非相關科系由學術委員會審議，提報系務會議核備。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r>
                <a:rPr lang="zh-TW" altLang="en-US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註：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非相關科系屬管理領域者須補修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學分之條款僅適用於在職班，一般生之專長為管理領域者，則須補修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zh-TW" altLang="en-US" sz="16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algn="just">
                <a:spcBef>
                  <a:spcPts val="1200"/>
                </a:spcBef>
              </a:pPr>
              <a:endPara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46AF1EC-53A0-4FCE-9325-67F765D54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83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群組 18">
            <a:extLst>
              <a:ext uri="{FF2B5EF4-FFF2-40B4-BE49-F238E27FC236}">
                <a16:creationId xmlns:a16="http://schemas.microsoft.com/office/drawing/2014/main" id="{5D8EE7E0-14AC-48B6-8154-5ED91CCCFCAF}"/>
              </a:ext>
            </a:extLst>
          </p:cNvPr>
          <p:cNvGrpSpPr/>
          <p:nvPr/>
        </p:nvGrpSpPr>
        <p:grpSpPr>
          <a:xfrm>
            <a:off x="282650" y="1017944"/>
            <a:ext cx="5267400" cy="4591576"/>
            <a:chOff x="-1160470" y="3391126"/>
            <a:chExt cx="5892578" cy="5204997"/>
          </a:xfrm>
        </p:grpSpPr>
        <p:graphicFrame>
          <p:nvGraphicFramePr>
            <p:cNvPr id="20" name="圖表 19">
              <a:extLst>
                <a:ext uri="{FF2B5EF4-FFF2-40B4-BE49-F238E27FC236}">
                  <a16:creationId xmlns:a16="http://schemas.microsoft.com/office/drawing/2014/main" id="{3CFA24EE-C08C-4474-A6F4-6258631204A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55570333"/>
                </p:ext>
              </p:extLst>
            </p:nvPr>
          </p:nvGraphicFramePr>
          <p:xfrm>
            <a:off x="-1160470" y="3391126"/>
            <a:ext cx="5892578" cy="520499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6" name="Text Box 125">
              <a:extLst>
                <a:ext uri="{FF2B5EF4-FFF2-40B4-BE49-F238E27FC236}">
                  <a16:creationId xmlns:a16="http://schemas.microsoft.com/office/drawing/2014/main" id="{8C8BE722-481B-4918-A3C2-0CE7A56272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38542" y="4137608"/>
              <a:ext cx="1981912" cy="453564"/>
            </a:xfrm>
            <a:prstGeom prst="rect">
              <a:avLst/>
            </a:prstGeom>
            <a:noFill/>
            <a:ln w="19050">
              <a:solidFill>
                <a:srgbClr val="D66E49"/>
              </a:solidFill>
              <a:prstDash val="dash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碩士班</a:t>
              </a:r>
              <a:r>
                <a:rPr kumimoji="0" lang="en-US" altLang="zh-TW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36</a:t>
              </a:r>
              <a:r>
                <a:rPr kumimoji="0"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學分</a:t>
              </a:r>
            </a:p>
          </p:txBody>
        </p:sp>
      </p:grpSp>
      <p:sp>
        <p:nvSpPr>
          <p:cNvPr id="27" name="文字方塊 22">
            <a:extLst>
              <a:ext uri="{FF2B5EF4-FFF2-40B4-BE49-F238E27FC236}">
                <a16:creationId xmlns:a16="http://schemas.microsoft.com/office/drawing/2014/main" id="{4EB91818-A598-4357-9799-0E57E3F451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9304" y="2279830"/>
            <a:ext cx="3399061" cy="266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kumimoji="0" lang="zh-TW" altLang="en-US" sz="1600" b="1" dirty="0">
                <a:solidFill>
                  <a:srgbClr val="D66E49"/>
                </a:solidFill>
                <a:latin typeface="微軟正黑體" pitchFamily="34" charset="-120"/>
                <a:ea typeface="微軟正黑體" pitchFamily="34" charset="-120"/>
              </a:rPr>
              <a:t>碩士班</a:t>
            </a:r>
            <a:r>
              <a:rPr kumimoji="0" lang="zh-TW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選課原則：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碩士生須至少選修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科專業核心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必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選修課程及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科專業核心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必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選修實驗課程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選修前須經指導教授同意或指定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marL="228600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本領域選修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，另一領域選修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，學期成績須及格</a:t>
            </a:r>
            <a:endParaRPr kumimoji="0" lang="zh-TW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8" name="群組 27">
            <a:extLst>
              <a:ext uri="{FF2B5EF4-FFF2-40B4-BE49-F238E27FC236}">
                <a16:creationId xmlns:a16="http://schemas.microsoft.com/office/drawing/2014/main" id="{20244555-947F-45D0-8D17-9737EA5FBF16}"/>
              </a:ext>
            </a:extLst>
          </p:cNvPr>
          <p:cNvGrpSpPr/>
          <p:nvPr/>
        </p:nvGrpSpPr>
        <p:grpSpPr>
          <a:xfrm>
            <a:off x="8585010" y="1492817"/>
            <a:ext cx="2503846" cy="4486238"/>
            <a:chOff x="3871262" y="1114425"/>
            <a:chExt cx="2305389" cy="4343399"/>
          </a:xfrm>
        </p:grpSpPr>
        <p:sp>
          <p:nvSpPr>
            <p:cNvPr id="29" name="圓角矩形 34">
              <a:extLst>
                <a:ext uri="{FF2B5EF4-FFF2-40B4-BE49-F238E27FC236}">
                  <a16:creationId xmlns:a16="http://schemas.microsoft.com/office/drawing/2014/main" id="{C22320FB-73A1-444B-99B5-82FEA1863341}"/>
                </a:ext>
              </a:extLst>
            </p:cNvPr>
            <p:cNvSpPr/>
            <p:nvPr/>
          </p:nvSpPr>
          <p:spPr bwMode="auto">
            <a:xfrm>
              <a:off x="3871262" y="1114425"/>
              <a:ext cx="2305050" cy="311150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rgbClr val="576270"/>
                  </a:solidFill>
                  <a:latin typeface="微軟正黑體" pitchFamily="34" charset="-120"/>
                  <a:ea typeface="微軟正黑體" pitchFamily="34" charset="-120"/>
                </a:rPr>
                <a:t>碩博班核心課程</a:t>
              </a:r>
            </a:p>
          </p:txBody>
        </p:sp>
        <p:grpSp>
          <p:nvGrpSpPr>
            <p:cNvPr id="38" name="群組 37">
              <a:extLst>
                <a:ext uri="{FF2B5EF4-FFF2-40B4-BE49-F238E27FC236}">
                  <a16:creationId xmlns:a16="http://schemas.microsoft.com/office/drawing/2014/main" id="{22B4F112-1F61-4CDC-886F-E6FE2CF74CC7}"/>
                </a:ext>
              </a:extLst>
            </p:cNvPr>
            <p:cNvGrpSpPr/>
            <p:nvPr/>
          </p:nvGrpSpPr>
          <p:grpSpPr>
            <a:xfrm>
              <a:off x="3871263" y="1485899"/>
              <a:ext cx="2305388" cy="1638000"/>
              <a:chOff x="3871263" y="1485899"/>
              <a:chExt cx="2305388" cy="1638000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51E16D12-D9B3-489E-A55A-21C7796D0A98}"/>
                  </a:ext>
                </a:extLst>
              </p:cNvPr>
              <p:cNvSpPr/>
              <p:nvPr/>
            </p:nvSpPr>
            <p:spPr bwMode="auto">
              <a:xfrm>
                <a:off x="3871263" y="1485899"/>
                <a:ext cx="360363" cy="1638000"/>
              </a:xfrm>
              <a:prstGeom prst="rect">
                <a:avLst/>
              </a:prstGeom>
              <a:solidFill>
                <a:srgbClr val="385D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latin typeface="微軟正黑體" pitchFamily="34" charset="-120"/>
                    <a:ea typeface="微軟正黑體" pitchFamily="34" charset="-120"/>
                  </a:rPr>
                  <a:t>環境工程領域</a:t>
                </a:r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A62252C9-1AE5-4927-A2B1-77C2FE4F1713}"/>
                  </a:ext>
                </a:extLst>
              </p:cNvPr>
              <p:cNvSpPr/>
              <p:nvPr/>
            </p:nvSpPr>
            <p:spPr bwMode="auto">
              <a:xfrm>
                <a:off x="4304651" y="2162175"/>
                <a:ext cx="1871662" cy="2698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空氣物染控制理論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658D5DBF-D22A-4DC7-8126-95D865448D1E}"/>
                  </a:ext>
                </a:extLst>
              </p:cNvPr>
              <p:cNvSpPr/>
              <p:nvPr/>
            </p:nvSpPr>
            <p:spPr bwMode="auto">
              <a:xfrm>
                <a:off x="4304651" y="1485899"/>
                <a:ext cx="1871662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物化處理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B6EBAA68-842F-4F80-8C95-9FD8BDE60A6D}"/>
                  </a:ext>
                </a:extLst>
              </p:cNvPr>
              <p:cNvSpPr/>
              <p:nvPr/>
            </p:nvSpPr>
            <p:spPr bwMode="auto">
              <a:xfrm>
                <a:off x="4304651" y="1824038"/>
                <a:ext cx="1871662" cy="269875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生物處理</a:t>
                </a:r>
                <a:endParaRPr kumimoji="0" lang="en-US" altLang="zh-TW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76EE778B-F201-492F-9873-A214CF393468}"/>
                  </a:ext>
                </a:extLst>
              </p:cNvPr>
              <p:cNvSpPr/>
              <p:nvPr/>
            </p:nvSpPr>
            <p:spPr bwMode="auto">
              <a:xfrm>
                <a:off x="4304651" y="2500313"/>
                <a:ext cx="1871662" cy="271462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應用工程數學</a:t>
                </a:r>
                <a:endParaRPr kumimoji="0" lang="en-US" altLang="zh-TW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id="{8A04E9BA-DA74-4757-9F60-E92FC2713E43}"/>
                  </a:ext>
                </a:extLst>
              </p:cNvPr>
              <p:cNvSpPr/>
              <p:nvPr/>
            </p:nvSpPr>
            <p:spPr bwMode="auto">
              <a:xfrm>
                <a:off x="4304651" y="2844000"/>
                <a:ext cx="1872000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綠色工程材料</a:t>
                </a:r>
              </a:p>
            </p:txBody>
          </p:sp>
        </p:grpSp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87371B0B-6D11-4D3B-8F96-A359713A5B4C}"/>
                </a:ext>
              </a:extLst>
            </p:cNvPr>
            <p:cNvGrpSpPr/>
            <p:nvPr/>
          </p:nvGrpSpPr>
          <p:grpSpPr>
            <a:xfrm>
              <a:off x="3871402" y="4510088"/>
              <a:ext cx="2304585" cy="947736"/>
              <a:chOff x="3871402" y="5881688"/>
              <a:chExt cx="2304585" cy="947736"/>
            </a:xfrm>
          </p:grpSpPr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id="{C144B909-C426-47DC-923F-F7466C97D121}"/>
                  </a:ext>
                </a:extLst>
              </p:cNvPr>
              <p:cNvSpPr/>
              <p:nvPr/>
            </p:nvSpPr>
            <p:spPr bwMode="auto">
              <a:xfrm>
                <a:off x="3871402" y="5881688"/>
                <a:ext cx="360363" cy="947736"/>
              </a:xfrm>
              <a:prstGeom prst="rect">
                <a:avLst/>
              </a:prstGeom>
              <a:solidFill>
                <a:srgbClr val="ECAA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實驗</a:t>
                </a:r>
                <a:endParaRPr kumimoji="0" lang="en-US" altLang="zh-TW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itchFamily="34" charset="-120"/>
                  <a:ea typeface="微軟正黑體" pitchFamily="34" charset="-120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課</a:t>
                </a:r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id="{B155A078-3D75-403D-A854-E4EFE875352F}"/>
                  </a:ext>
                </a:extLst>
              </p:cNvPr>
              <p:cNvSpPr/>
              <p:nvPr/>
            </p:nvSpPr>
            <p:spPr bwMode="auto">
              <a:xfrm>
                <a:off x="4303193" y="6221412"/>
                <a:ext cx="1872792" cy="269875"/>
              </a:xfrm>
              <a:prstGeom prst="rect">
                <a:avLst/>
              </a:prstGeom>
              <a:solidFill>
                <a:srgbClr val="F7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空氣污染物採樣分析</a:t>
                </a: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id="{FE727847-43C6-44FE-A744-B38F6680EB36}"/>
                  </a:ext>
                </a:extLst>
              </p:cNvPr>
              <p:cNvSpPr/>
              <p:nvPr/>
            </p:nvSpPr>
            <p:spPr bwMode="auto">
              <a:xfrm>
                <a:off x="4303195" y="5881688"/>
                <a:ext cx="1872792" cy="269875"/>
              </a:xfrm>
              <a:prstGeom prst="rect">
                <a:avLst/>
              </a:prstGeom>
              <a:solidFill>
                <a:srgbClr val="F7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水質分析</a:t>
                </a:r>
              </a:p>
            </p:txBody>
          </p:sp>
          <p:sp>
            <p:nvSpPr>
              <p:cNvPr id="49" name="矩形 48">
                <a:extLst>
                  <a:ext uri="{FF2B5EF4-FFF2-40B4-BE49-F238E27FC236}">
                    <a16:creationId xmlns:a16="http://schemas.microsoft.com/office/drawing/2014/main" id="{2882848D-81F2-4E4D-ADBB-5293CA235B95}"/>
                  </a:ext>
                </a:extLst>
              </p:cNvPr>
              <p:cNvSpPr/>
              <p:nvPr/>
            </p:nvSpPr>
            <p:spPr bwMode="auto">
              <a:xfrm>
                <a:off x="4303195" y="6559549"/>
                <a:ext cx="1872792" cy="269875"/>
              </a:xfrm>
              <a:prstGeom prst="rect">
                <a:avLst/>
              </a:prstGeom>
              <a:solidFill>
                <a:srgbClr val="F7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防災與安全實驗</a:t>
                </a:r>
              </a:p>
            </p:txBody>
          </p:sp>
        </p:grpSp>
        <p:grpSp>
          <p:nvGrpSpPr>
            <p:cNvPr id="40" name="群組 39">
              <a:extLst>
                <a:ext uri="{FF2B5EF4-FFF2-40B4-BE49-F238E27FC236}">
                  <a16:creationId xmlns:a16="http://schemas.microsoft.com/office/drawing/2014/main" id="{67D798CE-D35B-4ADF-8322-FEAE52615228}"/>
                </a:ext>
              </a:extLst>
            </p:cNvPr>
            <p:cNvGrpSpPr/>
            <p:nvPr/>
          </p:nvGrpSpPr>
          <p:grpSpPr>
            <a:xfrm>
              <a:off x="3871263" y="3171825"/>
              <a:ext cx="2305050" cy="1285874"/>
              <a:chOff x="3871263" y="2838450"/>
              <a:chExt cx="2305050" cy="1285874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id="{C1E8F04D-5E81-43DB-B3FE-24B189F2A3D1}"/>
                  </a:ext>
                </a:extLst>
              </p:cNvPr>
              <p:cNvSpPr/>
              <p:nvPr/>
            </p:nvSpPr>
            <p:spPr bwMode="auto">
              <a:xfrm>
                <a:off x="3871263" y="2838450"/>
                <a:ext cx="360363" cy="1285874"/>
              </a:xfrm>
              <a:prstGeom prst="rect">
                <a:avLst/>
              </a:prstGeom>
              <a:solidFill>
                <a:srgbClr val="FFEA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安全衛生領域</a:t>
                </a: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43C96C36-574A-4203-92C9-DE1B267438DE}"/>
                  </a:ext>
                </a:extLst>
              </p:cNvPr>
              <p:cNvSpPr/>
              <p:nvPr/>
            </p:nvSpPr>
            <p:spPr bwMode="auto">
              <a:xfrm>
                <a:off x="4304651" y="2838450"/>
                <a:ext cx="1871662" cy="271463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工程熱力學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5873C512-1E59-4B3A-A451-749C4C207D22}"/>
                  </a:ext>
                </a:extLst>
              </p:cNvPr>
              <p:cNvSpPr/>
              <p:nvPr/>
            </p:nvSpPr>
            <p:spPr bwMode="auto">
              <a:xfrm>
                <a:off x="4304651" y="3176588"/>
                <a:ext cx="1871662" cy="269875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氣膠學</a:t>
                </a: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1E672695-3084-4C34-9359-CBA4179CCD55}"/>
                  </a:ext>
                </a:extLst>
              </p:cNvPr>
              <p:cNvSpPr/>
              <p:nvPr/>
            </p:nvSpPr>
            <p:spPr bwMode="auto">
              <a:xfrm>
                <a:off x="4304651" y="3516312"/>
                <a:ext cx="1871662" cy="269875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統計分析</a:t>
                </a: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4AA8B294-EDE3-4B20-9B30-22A9FEA84025}"/>
                  </a:ext>
                </a:extLst>
              </p:cNvPr>
              <p:cNvSpPr/>
              <p:nvPr/>
            </p:nvSpPr>
            <p:spPr bwMode="auto">
              <a:xfrm>
                <a:off x="4304651" y="3852862"/>
                <a:ext cx="1871662" cy="271462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應用數值分析</a:t>
                </a:r>
              </a:p>
            </p:txBody>
          </p:sp>
        </p:grp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6D8F70F6-E83C-ECE8-0FC4-4A2095C63638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4" name="矩形: 圓角 3">
              <a:extLst>
                <a:ext uri="{FF2B5EF4-FFF2-40B4-BE49-F238E27FC236}">
                  <a16:creationId xmlns:a16="http://schemas.microsoft.com/office/drawing/2014/main" id="{46407B39-156D-9DC1-1B7A-3CD4F4104F78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6755CD10-B600-4E44-F925-3220706FF4E0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8245997E-46FC-6AAA-25EB-2F7154FA04C8}"/>
              </a:ext>
            </a:extLst>
          </p:cNvPr>
          <p:cNvSpPr txBox="1"/>
          <p:nvPr/>
        </p:nvSpPr>
        <p:spPr>
          <a:xfrm>
            <a:off x="3113308" y="433169"/>
            <a:ext cx="2908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三、課程組成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C37EB44-9A6B-4659-8A4A-665A78874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4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6ADEF742-2A6C-5A7D-090B-0FF175A69BEB}"/>
              </a:ext>
            </a:extLst>
          </p:cNvPr>
          <p:cNvGrpSpPr/>
          <p:nvPr/>
        </p:nvGrpSpPr>
        <p:grpSpPr>
          <a:xfrm>
            <a:off x="238623" y="1517957"/>
            <a:ext cx="5843843" cy="3921358"/>
            <a:chOff x="238623" y="1517957"/>
            <a:chExt cx="5843843" cy="3921358"/>
          </a:xfrm>
        </p:grpSpPr>
        <p:graphicFrame>
          <p:nvGraphicFramePr>
            <p:cNvPr id="3" name="圖表 2">
              <a:extLst>
                <a:ext uri="{FF2B5EF4-FFF2-40B4-BE49-F238E27FC236}">
                  <a16:creationId xmlns:a16="http://schemas.microsoft.com/office/drawing/2014/main" id="{5CAC2843-9330-9F5D-3814-E5F1912827D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31831313"/>
                </p:ext>
              </p:extLst>
            </p:nvPr>
          </p:nvGraphicFramePr>
          <p:xfrm>
            <a:off x="238623" y="1517957"/>
            <a:ext cx="5843843" cy="3921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6" name="Text Box 125">
              <a:extLst>
                <a:ext uri="{FF2B5EF4-FFF2-40B4-BE49-F238E27FC236}">
                  <a16:creationId xmlns:a16="http://schemas.microsoft.com/office/drawing/2014/main" id="{8C8BE722-481B-4918-A3C2-0CE7A56272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023" y="1676452"/>
              <a:ext cx="2541080" cy="400110"/>
            </a:xfrm>
            <a:prstGeom prst="rect">
              <a:avLst/>
            </a:prstGeom>
            <a:noFill/>
            <a:ln w="19050">
              <a:solidFill>
                <a:srgbClr val="D66E49"/>
              </a:solidFill>
              <a:prstDash val="dash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碩士在職專班</a:t>
              </a:r>
              <a:r>
                <a:rPr kumimoji="0" lang="en-US" altLang="zh-TW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36</a:t>
              </a:r>
              <a:r>
                <a:rPr kumimoji="0"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學分</a:t>
              </a:r>
            </a:p>
          </p:txBody>
        </p:sp>
      </p:grpSp>
      <p:sp>
        <p:nvSpPr>
          <p:cNvPr id="5" name="文字方塊 4">
            <a:extLst>
              <a:ext uri="{FF2B5EF4-FFF2-40B4-BE49-F238E27FC236}">
                <a16:creationId xmlns:a16="http://schemas.microsoft.com/office/drawing/2014/main" id="{61E8469F-5F2D-FBE3-8DF8-B0E18683948A}"/>
              </a:ext>
            </a:extLst>
          </p:cNvPr>
          <p:cNvSpPr txBox="1"/>
          <p:nvPr/>
        </p:nvSpPr>
        <p:spPr>
          <a:xfrm>
            <a:off x="4593344" y="2386776"/>
            <a:ext cx="3511871" cy="23646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kumimoji="0" lang="zh-TW" altLang="en-US" sz="1600" b="1" dirty="0">
                <a:solidFill>
                  <a:srgbClr val="D66E49"/>
                </a:solidFill>
                <a:latin typeface="微軟正黑體" pitchFamily="34" charset="-120"/>
                <a:ea typeface="微軟正黑體" pitchFamily="34" charset="-120"/>
              </a:rPr>
              <a:t>碩士在職專班</a:t>
            </a:r>
            <a:r>
              <a:rPr kumimoji="0" lang="zh-TW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選課原則：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本系在職班須至少選修四科專業核心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必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選修課程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選修前須經指導教授同意或指定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科技領域選修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，管理領域選修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，學期成績須及格</a:t>
            </a:r>
            <a:endParaRPr kumimoji="0" lang="zh-TW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928A04AF-4551-1958-0BAA-9D504B518302}"/>
              </a:ext>
            </a:extLst>
          </p:cNvPr>
          <p:cNvGrpSpPr/>
          <p:nvPr/>
        </p:nvGrpSpPr>
        <p:grpSpPr>
          <a:xfrm>
            <a:off x="8585010" y="1492817"/>
            <a:ext cx="2503846" cy="4168121"/>
            <a:chOff x="8585010" y="1492817"/>
            <a:chExt cx="2503846" cy="4168121"/>
          </a:xfrm>
        </p:grpSpPr>
        <p:sp>
          <p:nvSpPr>
            <p:cNvPr id="29" name="圓角矩形 34">
              <a:extLst>
                <a:ext uri="{FF2B5EF4-FFF2-40B4-BE49-F238E27FC236}">
                  <a16:creationId xmlns:a16="http://schemas.microsoft.com/office/drawing/2014/main" id="{C22320FB-73A1-444B-99B5-82FEA1863341}"/>
                </a:ext>
              </a:extLst>
            </p:cNvPr>
            <p:cNvSpPr/>
            <p:nvPr/>
          </p:nvSpPr>
          <p:spPr bwMode="auto">
            <a:xfrm>
              <a:off x="8585010" y="1492817"/>
              <a:ext cx="2503478" cy="321383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rgbClr val="576270"/>
                  </a:solidFill>
                  <a:latin typeface="微軟正黑體" pitchFamily="34" charset="-120"/>
                  <a:ea typeface="微軟正黑體" pitchFamily="34" charset="-120"/>
                </a:rPr>
                <a:t>碩在班核心課程</a:t>
              </a:r>
            </a:p>
          </p:txBody>
        </p:sp>
        <p:grpSp>
          <p:nvGrpSpPr>
            <p:cNvPr id="38" name="群組 37">
              <a:extLst>
                <a:ext uri="{FF2B5EF4-FFF2-40B4-BE49-F238E27FC236}">
                  <a16:creationId xmlns:a16="http://schemas.microsoft.com/office/drawing/2014/main" id="{22B4F112-1F61-4CDC-886F-E6FE2CF74CC7}"/>
                </a:ext>
              </a:extLst>
            </p:cNvPr>
            <p:cNvGrpSpPr/>
            <p:nvPr/>
          </p:nvGrpSpPr>
          <p:grpSpPr>
            <a:xfrm>
              <a:off x="8585011" y="1876507"/>
              <a:ext cx="2503845" cy="2038142"/>
              <a:chOff x="3871263" y="1485899"/>
              <a:chExt cx="2305388" cy="1973249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51E16D12-D9B3-489E-A55A-21C7796D0A98}"/>
                  </a:ext>
                </a:extLst>
              </p:cNvPr>
              <p:cNvSpPr/>
              <p:nvPr/>
            </p:nvSpPr>
            <p:spPr bwMode="auto">
              <a:xfrm>
                <a:off x="3871263" y="1485899"/>
                <a:ext cx="360363" cy="1973249"/>
              </a:xfrm>
              <a:prstGeom prst="rect">
                <a:avLst/>
              </a:prstGeom>
              <a:solidFill>
                <a:srgbClr val="385D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latin typeface="微軟正黑體" pitchFamily="34" charset="-120"/>
                    <a:ea typeface="微軟正黑體" pitchFamily="34" charset="-120"/>
                  </a:rPr>
                  <a:t>科技領域</a:t>
                </a:r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A62252C9-1AE5-4927-A2B1-77C2FE4F1713}"/>
                  </a:ext>
                </a:extLst>
              </p:cNvPr>
              <p:cNvSpPr/>
              <p:nvPr/>
            </p:nvSpPr>
            <p:spPr bwMode="auto">
              <a:xfrm>
                <a:off x="4304651" y="2162175"/>
                <a:ext cx="1871662" cy="2698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工業安全科技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658D5DBF-D22A-4DC7-8126-95D865448D1E}"/>
                  </a:ext>
                </a:extLst>
              </p:cNvPr>
              <p:cNvSpPr/>
              <p:nvPr/>
            </p:nvSpPr>
            <p:spPr bwMode="auto">
              <a:xfrm>
                <a:off x="4304651" y="1485899"/>
                <a:ext cx="1871662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氣膠學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B6EBAA68-842F-4F80-8C95-9FD8BDE60A6D}"/>
                  </a:ext>
                </a:extLst>
              </p:cNvPr>
              <p:cNvSpPr/>
              <p:nvPr/>
            </p:nvSpPr>
            <p:spPr bwMode="auto">
              <a:xfrm>
                <a:off x="4304651" y="1824038"/>
                <a:ext cx="1871662" cy="269875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物化處理</a:t>
                </a: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76EE778B-F201-492F-9873-A214CF393468}"/>
                  </a:ext>
                </a:extLst>
              </p:cNvPr>
              <p:cNvSpPr/>
              <p:nvPr/>
            </p:nvSpPr>
            <p:spPr bwMode="auto">
              <a:xfrm>
                <a:off x="4304651" y="2500313"/>
                <a:ext cx="1871662" cy="271462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生物處理</a:t>
                </a:r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id="{8A04E9BA-DA74-4757-9F60-E92FC2713E43}"/>
                  </a:ext>
                </a:extLst>
              </p:cNvPr>
              <p:cNvSpPr/>
              <p:nvPr/>
            </p:nvSpPr>
            <p:spPr bwMode="auto">
              <a:xfrm>
                <a:off x="4304651" y="2844000"/>
                <a:ext cx="1872000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綠色工程材料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FAE2020-F1AA-7A7B-1562-3F1F13B4CB45}"/>
                </a:ext>
              </a:extLst>
            </p:cNvPr>
            <p:cNvSpPr/>
            <p:nvPr/>
          </p:nvSpPr>
          <p:spPr bwMode="auto">
            <a:xfrm>
              <a:off x="9055707" y="3634259"/>
              <a:ext cx="2033149" cy="28039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空氣污染控制理論</a:t>
              </a: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46E043BB-EEEE-37D9-373D-C96791E6BC6F}"/>
                </a:ext>
              </a:extLst>
            </p:cNvPr>
            <p:cNvGrpSpPr/>
            <p:nvPr/>
          </p:nvGrpSpPr>
          <p:grpSpPr>
            <a:xfrm>
              <a:off x="8585010" y="3983518"/>
              <a:ext cx="2503479" cy="1677420"/>
              <a:chOff x="8585010" y="4212236"/>
              <a:chExt cx="2503479" cy="1677420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id="{C1E8F04D-5E81-43DB-B3FE-24B189F2A3D1}"/>
                  </a:ext>
                </a:extLst>
              </p:cNvPr>
              <p:cNvSpPr/>
              <p:nvPr/>
            </p:nvSpPr>
            <p:spPr bwMode="auto">
              <a:xfrm>
                <a:off x="8585010" y="4212236"/>
                <a:ext cx="391384" cy="1677419"/>
              </a:xfrm>
              <a:prstGeom prst="rect">
                <a:avLst/>
              </a:prstGeom>
              <a:solidFill>
                <a:srgbClr val="FFEA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管理領域</a:t>
                </a: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43C96C36-574A-4203-92C9-DE1B267438DE}"/>
                  </a:ext>
                </a:extLst>
              </p:cNvPr>
              <p:cNvSpPr/>
              <p:nvPr/>
            </p:nvSpPr>
            <p:spPr bwMode="auto">
              <a:xfrm>
                <a:off x="9055707" y="4212237"/>
                <a:ext cx="2032782" cy="28039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國際標準與認證制度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5873C512-1E59-4B3A-A451-749C4C207D22}"/>
                  </a:ext>
                </a:extLst>
              </p:cNvPr>
              <p:cNvSpPr/>
              <p:nvPr/>
            </p:nvSpPr>
            <p:spPr bwMode="auto">
              <a:xfrm>
                <a:off x="9055707" y="4561495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調查與研究分析方法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1E672695-3084-4C34-9359-CBA4179CCD55}"/>
                  </a:ext>
                </a:extLst>
              </p:cNvPr>
              <p:cNvSpPr/>
              <p:nvPr/>
            </p:nvSpPr>
            <p:spPr bwMode="auto">
              <a:xfrm>
                <a:off x="9055707" y="4912392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環安衛規劃與管理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4AA8B294-EDE3-4B20-9B30-22A9FEA84025}"/>
                  </a:ext>
                </a:extLst>
              </p:cNvPr>
              <p:cNvSpPr/>
              <p:nvPr/>
            </p:nvSpPr>
            <p:spPr bwMode="auto">
              <a:xfrm>
                <a:off x="9055707" y="5260009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統計分析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CB19AAC0-6E78-9A4D-42FE-9EB88CA7C6A4}"/>
                  </a:ext>
                </a:extLst>
              </p:cNvPr>
              <p:cNvSpPr/>
              <p:nvPr/>
            </p:nvSpPr>
            <p:spPr bwMode="auto">
              <a:xfrm>
                <a:off x="9055707" y="5609267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系統最佳化與決策分析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5CCC72C6-0CD5-43FA-D897-BE3AB6888021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16" name="矩形: 圓角 15">
              <a:extLst>
                <a:ext uri="{FF2B5EF4-FFF2-40B4-BE49-F238E27FC236}">
                  <a16:creationId xmlns:a16="http://schemas.microsoft.com/office/drawing/2014/main" id="{2B9FAC1A-54B5-33BA-A5B5-A1A74D9C9487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9B2781F7-55A1-2A09-36FC-B5DC6CBA66A3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7508D570-5D77-2822-0F5A-F0EBDE542E86}"/>
              </a:ext>
            </a:extLst>
          </p:cNvPr>
          <p:cNvSpPr txBox="1"/>
          <p:nvPr/>
        </p:nvSpPr>
        <p:spPr>
          <a:xfrm>
            <a:off x="3113308" y="433169"/>
            <a:ext cx="2908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三、課程組成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2800" b="1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E4CF9AF-FCF3-49EF-8664-2D896F6EA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13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5657EDA9-62B5-6D7E-5C93-A325A6E63752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3" name="矩形: 圓角 2">
              <a:extLst>
                <a:ext uri="{FF2B5EF4-FFF2-40B4-BE49-F238E27FC236}">
                  <a16:creationId xmlns:a16="http://schemas.microsoft.com/office/drawing/2014/main" id="{446D2E64-2EFC-C595-DB5F-25490C770120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BA35C8D1-1F79-95D8-38DD-241E48296CB1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BBDE0EFE-3373-4086-B697-BF139527CC11}"/>
              </a:ext>
            </a:extLst>
          </p:cNvPr>
          <p:cNvSpPr txBox="1"/>
          <p:nvPr/>
        </p:nvSpPr>
        <p:spPr>
          <a:xfrm>
            <a:off x="2960282" y="1975891"/>
            <a:ext cx="879632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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113.09.02(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)~113.09.03(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二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新生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含新交換生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及轉復學生第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次預選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113.09.05(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四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)~113.09.06(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全校學生第 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2 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次預選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113.09.16(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)~113.09.20(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全校學生加退選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113.10.28(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)~113.11.01(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期中考前退選</a:t>
            </a:r>
          </a:p>
        </p:txBody>
      </p:sp>
      <p:grpSp>
        <p:nvGrpSpPr>
          <p:cNvPr id="28" name="群組 27">
            <a:extLst>
              <a:ext uri="{FF2B5EF4-FFF2-40B4-BE49-F238E27FC236}">
                <a16:creationId xmlns:a16="http://schemas.microsoft.com/office/drawing/2014/main" id="{F84907E7-254E-1240-7230-3955757907C0}"/>
              </a:ext>
            </a:extLst>
          </p:cNvPr>
          <p:cNvGrpSpPr/>
          <p:nvPr/>
        </p:nvGrpSpPr>
        <p:grpSpPr>
          <a:xfrm>
            <a:off x="1057618" y="1975891"/>
            <a:ext cx="1658468" cy="1885268"/>
            <a:chOff x="1057618" y="1543732"/>
            <a:chExt cx="1658468" cy="1885268"/>
          </a:xfrm>
        </p:grpSpPr>
        <p:grpSp>
          <p:nvGrpSpPr>
            <p:cNvPr id="37" name="群組 36">
              <a:extLst>
                <a:ext uri="{FF2B5EF4-FFF2-40B4-BE49-F238E27FC236}">
                  <a16:creationId xmlns:a16="http://schemas.microsoft.com/office/drawing/2014/main" id="{011D8F5E-347F-4CA4-97C5-C0E2389D8727}"/>
                </a:ext>
              </a:extLst>
            </p:cNvPr>
            <p:cNvGrpSpPr/>
            <p:nvPr/>
          </p:nvGrpSpPr>
          <p:grpSpPr>
            <a:xfrm>
              <a:off x="1057618" y="1543732"/>
              <a:ext cx="1658468" cy="1885268"/>
              <a:chOff x="2208148" y="2425593"/>
              <a:chExt cx="1658468" cy="1885268"/>
            </a:xfrm>
          </p:grpSpPr>
          <p:sp>
            <p:nvSpPr>
              <p:cNvPr id="38" name="文字方塊 37">
                <a:extLst>
                  <a:ext uri="{FF2B5EF4-FFF2-40B4-BE49-F238E27FC236}">
                    <a16:creationId xmlns:a16="http://schemas.microsoft.com/office/drawing/2014/main" id="{B9428F79-A514-4F56-91DE-0BA1A42E237C}"/>
                  </a:ext>
                </a:extLst>
              </p:cNvPr>
              <p:cNvSpPr txBox="1"/>
              <p:nvPr/>
            </p:nvSpPr>
            <p:spPr>
              <a:xfrm>
                <a:off x="2208148" y="2647195"/>
                <a:ext cx="141427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選課時間</a:t>
                </a:r>
              </a:p>
            </p:txBody>
          </p:sp>
          <p:cxnSp>
            <p:nvCxnSpPr>
              <p:cNvPr id="39" name="直線接點 38">
                <a:extLst>
                  <a:ext uri="{FF2B5EF4-FFF2-40B4-BE49-F238E27FC236}">
                    <a16:creationId xmlns:a16="http://schemas.microsoft.com/office/drawing/2014/main" id="{7401E2E9-997B-4819-B900-174905E8CC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66616" y="2425593"/>
                <a:ext cx="0" cy="1885268"/>
              </a:xfrm>
              <a:prstGeom prst="line">
                <a:avLst/>
              </a:prstGeom>
              <a:ln w="57150">
                <a:solidFill>
                  <a:srgbClr val="70A9A1">
                    <a:alpha val="32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80B60BE-BC1F-E2DF-78B0-FEF0EADC1973}"/>
                </a:ext>
              </a:extLst>
            </p:cNvPr>
            <p:cNvSpPr txBox="1"/>
            <p:nvPr/>
          </p:nvSpPr>
          <p:spPr>
            <a:xfrm>
              <a:off x="1057618" y="2306099"/>
              <a:ext cx="162423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實際依本校教務處公告日期</a:t>
              </a: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F2015EC2-E5D8-58F5-D97F-4750FA7A066D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D180B9D-8F43-AEB0-179F-4832FD0A8B7E}"/>
              </a:ext>
            </a:extLst>
          </p:cNvPr>
          <p:cNvSpPr txBox="1"/>
          <p:nvPr/>
        </p:nvSpPr>
        <p:spPr>
          <a:xfrm>
            <a:off x="1057618" y="4384410"/>
            <a:ext cx="1042318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年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9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月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6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日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前填具修課明細表，經指導教授簽核後，送系辦呈系所主管簽核備查。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年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9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月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23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日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前列印學生選課結果清單，經指導教授簽核後，送系辦彙整呈系所主管簽核備查。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4342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9" name="文字方塊 8">
            <a:extLst>
              <a:ext uri="{FF2B5EF4-FFF2-40B4-BE49-F238E27FC236}">
                <a16:creationId xmlns:a16="http://schemas.microsoft.com/office/drawing/2014/main" id="{47AF1677-F84A-6BD0-5DF8-B4537A37CEF6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4C0EBF3D-59B3-A420-C800-AD7F0FBE1014}"/>
              </a:ext>
            </a:extLst>
          </p:cNvPr>
          <p:cNvGrpSpPr/>
          <p:nvPr/>
        </p:nvGrpSpPr>
        <p:grpSpPr>
          <a:xfrm>
            <a:off x="2897581" y="3824794"/>
            <a:ext cx="6309806" cy="1263409"/>
            <a:chOff x="1568103" y="5316755"/>
            <a:chExt cx="6309806" cy="1263409"/>
          </a:xfrm>
        </p:grpSpPr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884813D6-BCD7-C194-3A38-D2E90FAFE8B2}"/>
                </a:ext>
              </a:extLst>
            </p:cNvPr>
            <p:cNvGrpSpPr/>
            <p:nvPr/>
          </p:nvGrpSpPr>
          <p:grpSpPr>
            <a:xfrm>
              <a:off x="1568103" y="5316755"/>
              <a:ext cx="6309806" cy="1263409"/>
              <a:chOff x="891252" y="5269820"/>
              <a:chExt cx="6309806" cy="1263409"/>
            </a:xfrm>
          </p:grpSpPr>
          <p:sp>
            <p:nvSpPr>
              <p:cNvPr id="10" name="矩形: 圓角 9">
                <a:extLst>
                  <a:ext uri="{FF2B5EF4-FFF2-40B4-BE49-F238E27FC236}">
                    <a16:creationId xmlns:a16="http://schemas.microsoft.com/office/drawing/2014/main" id="{9D2CADAA-7CEC-755F-50B1-DAC2743251D7}"/>
                  </a:ext>
                </a:extLst>
              </p:cNvPr>
              <p:cNvSpPr/>
              <p:nvPr/>
            </p:nvSpPr>
            <p:spPr>
              <a:xfrm>
                <a:off x="891252" y="5269820"/>
                <a:ext cx="6309806" cy="1263409"/>
              </a:xfrm>
              <a:prstGeom prst="roundRect">
                <a:avLst/>
              </a:prstGeom>
              <a:solidFill>
                <a:srgbClr val="E0E1E3">
                  <a:alpha val="4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  <p:sp>
            <p:nvSpPr>
              <p:cNvPr id="11" name="文字方塊 10">
                <a:extLst>
                  <a:ext uri="{FF2B5EF4-FFF2-40B4-BE49-F238E27FC236}">
                    <a16:creationId xmlns:a16="http://schemas.microsoft.com/office/drawing/2014/main" id="{D1FE9367-83E5-F17D-7CBA-6ECC3123CA15}"/>
                  </a:ext>
                </a:extLst>
              </p:cNvPr>
              <p:cNvSpPr txBox="1"/>
              <p:nvPr/>
            </p:nvSpPr>
            <p:spPr>
              <a:xfrm>
                <a:off x="1115459" y="5507727"/>
                <a:ext cx="5892167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  <a:sym typeface="Wingdings 2" panose="05020102010507070707" pitchFamily="18" charset="2"/>
                  </a:rPr>
                  <a:t> 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39B77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碩士班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選課人數達 </a:t>
                </a:r>
                <a:r>
                  <a:rPr kumimoji="0" lang="en-US" altLang="zh-TW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D66E4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6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D66E4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人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以上方開課</a:t>
                </a:r>
                <a:endPara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42F24793-C206-D692-1152-28894A2880F1}"/>
                </a:ext>
              </a:extLst>
            </p:cNvPr>
            <p:cNvSpPr txBox="1"/>
            <p:nvPr/>
          </p:nvSpPr>
          <p:spPr>
            <a:xfrm>
              <a:off x="1792310" y="5974326"/>
              <a:ext cx="589216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39B77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碩士在職專班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選課人數達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8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以上方開課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61156B04-97D9-69DA-E6D0-381236CC5160}"/>
              </a:ext>
            </a:extLst>
          </p:cNvPr>
          <p:cNvGrpSpPr/>
          <p:nvPr/>
        </p:nvGrpSpPr>
        <p:grpSpPr>
          <a:xfrm>
            <a:off x="3007352" y="2146784"/>
            <a:ext cx="7746301" cy="1089138"/>
            <a:chOff x="2471891" y="3999746"/>
            <a:chExt cx="7746301" cy="1089138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2F561DF9-B4BB-0647-1605-653BC73A3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29055" y="3999746"/>
              <a:ext cx="1089137" cy="108913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30576A17-C309-3D17-32DE-64C6BFDD40BF}"/>
                </a:ext>
              </a:extLst>
            </p:cNvPr>
            <p:cNvSpPr txBox="1"/>
            <p:nvPr/>
          </p:nvSpPr>
          <p:spPr>
            <a:xfrm>
              <a:off x="2471891" y="4123882"/>
              <a:ext cx="677655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選課連結：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http://webapp.yuntech.edu.tw/AAXCCS/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60000"/>
                    <a:lumOff val="40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輸入帳號（學號）、密碼（查詢密碼）</a:t>
              </a: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B6CD5CFA-011E-B4A7-0ED1-75D13D92F026}"/>
              </a:ext>
            </a:extLst>
          </p:cNvPr>
          <p:cNvGrpSpPr/>
          <p:nvPr/>
        </p:nvGrpSpPr>
        <p:grpSpPr>
          <a:xfrm>
            <a:off x="1117569" y="2132689"/>
            <a:ext cx="1645587" cy="1103233"/>
            <a:chOff x="2221029" y="2425593"/>
            <a:chExt cx="1645587" cy="1103233"/>
          </a:xfrm>
        </p:grpSpPr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FE4AE2B7-53E5-A532-693C-1CCF98FB30BF}"/>
                </a:ext>
              </a:extLst>
            </p:cNvPr>
            <p:cNvSpPr txBox="1"/>
            <p:nvPr/>
          </p:nvSpPr>
          <p:spPr>
            <a:xfrm>
              <a:off x="2221029" y="2736667"/>
              <a:ext cx="141427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網路選課</a:t>
              </a:r>
            </a:p>
          </p:txBody>
        </p: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id="{B2F93B76-78E7-7951-8E07-E7A77D48DF69}"/>
                </a:ext>
              </a:extLst>
            </p:cNvPr>
            <p:cNvCxnSpPr>
              <a:cxnSpLocks/>
            </p:cNvCxnSpPr>
            <p:nvPr/>
          </p:nvCxnSpPr>
          <p:spPr>
            <a:xfrm>
              <a:off x="3866616" y="2425593"/>
              <a:ext cx="0" cy="1103233"/>
            </a:xfrm>
            <a:prstGeom prst="line">
              <a:avLst/>
            </a:prstGeom>
            <a:ln w="57150">
              <a:solidFill>
                <a:srgbClr val="70A9A1">
                  <a:alpha val="32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3059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304CE583-3650-0798-6F2F-1C05B3A85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66" y="2027905"/>
            <a:ext cx="9772667" cy="280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342900" indent="-3429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ê"/>
            </a:pPr>
            <a:r>
              <a:rPr kumimoji="0" lang="zh-TW" altLang="en-US" sz="2000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kumimoji="0" lang="zh-TW" altLang="en-US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kumimoji="0"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學生修課限制（含教育學程、補修大學部學分數；不含專技英文、軍訓、國文）：每學期最高 </a:t>
            </a:r>
            <a:r>
              <a:rPr kumimoji="0" lang="en-US" altLang="zh-TW" sz="2000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16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kumimoji="0" lang="en-US" altLang="zh-TW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13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0"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學分。</a:t>
            </a:r>
            <a:endParaRPr kumimoji="0" lang="en-US" altLang="zh-TW" sz="2000" b="1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惟碩士在職專班需補修大學部學分者每學期最高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kumimoji="0" lang="zh-TW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kumimoji="0" lang="en-US" altLang="zh-TW" sz="20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成績優秀者其前學期名次在該班學生數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前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5%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以內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、學業平均成績各在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80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分以上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且各科皆及格，可檢附成績單向系辦提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超修申請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至多一科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～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，須經指導教授、課程委員會及系主任同意提系所務會議確認。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0DBEFEF-C61D-4A0D-A2B8-83BC709CB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24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(4/5)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DF7AB7-423B-9328-CAA0-7A34EF800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3501" y="1533221"/>
            <a:ext cx="9884997" cy="435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533400" indent="-53340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學生因特殊需求得</a:t>
            </a:r>
            <a:r>
              <a:rPr lang="zh-TW" altLang="en-US" b="1" u="sng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修習日間部課程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，其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選課學分數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或以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不超過該學期修習總學分數三分之一 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年級以上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含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補修大學部學分不受此限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，並以不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超過該畢業學分數三分之ㄧ為限，學分費依在職專班收費標準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辦理。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lnSpc>
                <a:spcPct val="110000"/>
              </a:lnSpc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學生英文成績未達合格標準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TOEIC550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分 </a:t>
            </a:r>
            <a:r>
              <a:rPr 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含同等程度</a:t>
            </a:r>
            <a:r>
              <a:rPr 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者，須於</a:t>
            </a:r>
            <a:r>
              <a:rPr 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年內補修專技英文閱讀。 </a:t>
            </a:r>
          </a:p>
          <a:p>
            <a:pPr marL="533400" indent="-533400" algn="just">
              <a:lnSpc>
                <a:spcPct val="110000"/>
              </a:lnSpc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承認外所</a:t>
            </a:r>
            <a:r>
              <a:rPr lang="en-US" altLang="zh-TW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12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en-US" altLang="zh-TW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6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學分，選修前須經指導教授同意或指定；跨組修課視同外所修課。</a:t>
            </a: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修業年限：</a:t>
            </a:r>
            <a:r>
              <a:rPr lang="zh-TW" altLang="en-US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修業年限以</a:t>
            </a:r>
            <a:r>
              <a:rPr lang="zh-TW" altLang="en-US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/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五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年為限。 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上課時間：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881063" indent="-342900" algn="just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</a:t>
            </a:r>
            <a:r>
              <a:rPr lang="zh-TW" altLang="en-US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週一至週五日間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上課為原則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881063" indent="-342900" algn="just"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</a:t>
            </a:r>
            <a:r>
              <a:rPr lang="zh-TW" altLang="en-US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夜間、週六、週日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上課為原則。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B30778C-BD2C-411C-8106-C576AE576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9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427B768-7271-6587-3CC2-38929D19C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102" y="1329267"/>
            <a:ext cx="9839741" cy="509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本校預選時「有人數限制課程」採批次作業，批次優先順序：</a:t>
            </a:r>
          </a:p>
          <a:p>
            <a:pPr marL="360000" marR="0" lvl="1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開課班級＞本系本學制高年級＞本系本學制低年級＞本系所高年級＞本系所低年級＞外系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本系各學制選修課程修課人數限制如下：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大學部：核心選修人數上限為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研究所：核心選修人數上限為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32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因網路選課名額已滿而需補選者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學生特殊因素選課如下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，經申請核可得補選：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本系大學部應屆畢業生或重修生修習核心課程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本系研究所新生非相關科系補修大學部課程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(3)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工程博士班丁組、本系博士班修習本系研究所核心課程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(4)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本系研究所學生因專業證照、國家考試資格之需求修習大學部課程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外校已甄試進入本系碩士班之學生，而修習本系研究所核心課程</a:t>
            </a: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(6)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在選課階段後方才入學之交換生，而修習本系所核心課程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(7)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本系大學部大三生於下學期修習大二下學期核心課程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(8)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本系轉學生新進第一學期修習大學部核心課程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(9)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本系研究所新生因疫情、居家檢疫，在選課階段後方才入學修習研究所核心課程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52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(10)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外加選修名額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名予本院他系大學部應屆畢業生、延畢生修習本系核心課程</a:t>
            </a:r>
          </a:p>
        </p:txBody>
      </p:sp>
    </p:spTree>
    <p:extLst>
      <p:ext uri="{BB962C8B-B14F-4D97-AF65-F5344CB8AC3E}">
        <p14:creationId xmlns:p14="http://schemas.microsoft.com/office/powerpoint/2010/main" val="38995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6353E546-88B1-DD85-B645-5FF1F7AAEB65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五、抵免申請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7" name="Rectangle 2">
            <a:extLst>
              <a:ext uri="{FF2B5EF4-FFF2-40B4-BE49-F238E27FC236}">
                <a16:creationId xmlns:a16="http://schemas.microsoft.com/office/drawing/2014/main" id="{174B4C0F-74FF-5E9C-4742-DF11AED52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7936" y="1307234"/>
            <a:ext cx="9898828" cy="4920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2000" tIns="72000" rIns="72000" bIns="72000"/>
          <a:lstStyle/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辦理期間：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16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，逾期不受理。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800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（實際依本校教務處公告日期為準）</a:t>
            </a: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2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辦理條件：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986400" marR="0" lvl="2" indent="-4320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zh-TW" alt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碩士班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曾修本系碩士班學分者。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986400" marR="0" lvl="2" indent="-4320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zh-TW" alt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E07272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曾修本系碩士學分班者。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辦理方式：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「單一入口網站－教務資訊系統」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提出抵免申請。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抵免僅能申請乙次，為利於同學修課規劃，建議務必在本學期提出申請，唯最多抵免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 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預研生及甄試生不受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學分限制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操作步驟：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985838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單一入口網站－ 教務資訊系統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→輸入個人帳號、密碼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→我的申請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→抵免申請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→輸入欲抵免科目等相關資料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→（確認無誤後）按確定提交、列印 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11238" marR="0" lvl="3" indent="-4572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將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申請表（含成績單或學分證書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正、影本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）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本系任課教師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、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系所主管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簽核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後送交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註冊組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979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六、希望學生配合事項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D55F227-CBD8-D06A-91AA-767A717C2C5C}"/>
              </a:ext>
            </a:extLst>
          </p:cNvPr>
          <p:cNvSpPr txBox="1"/>
          <p:nvPr/>
        </p:nvSpPr>
        <p:spPr>
          <a:xfrm>
            <a:off x="2425435" y="1960032"/>
            <a:ext cx="73716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課程核心能力關聯表 →  </a:t>
            </a:r>
            <a:r>
              <a:rPr lang="zh-TW" altLang="en-US" sz="24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非教師課程教學滿意度</a:t>
            </a:r>
            <a:endParaRPr lang="en-US" altLang="zh-TW" sz="24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9DBED1C-7EAB-6D93-EE2E-DBFA6AC4AD30}"/>
              </a:ext>
            </a:extLst>
          </p:cNvPr>
          <p:cNvSpPr txBox="1"/>
          <p:nvPr/>
        </p:nvSpPr>
        <p:spPr>
          <a:xfrm>
            <a:off x="2425435" y="3052344"/>
            <a:ext cx="895013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進入教學實驗室上課 → </a:t>
            </a: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 要穿著實驗衣、戴護目鏡</a:t>
            </a:r>
          </a:p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		</a:t>
            </a:r>
            <a:r>
              <a:rPr lang="en-US" altLang="zh-TW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</a:t>
            </a: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 女生要束髮 </a:t>
            </a:r>
          </a:p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			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 嚴禁飲食、喝水、嬉戲</a:t>
            </a:r>
            <a:endParaRPr lang="en-US" altLang="zh-TW" sz="24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ED1C61D7-A0CE-7144-C128-6C5DF8041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29" y="5180231"/>
            <a:ext cx="1677769" cy="1677769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CF3DB005-A9E0-C284-A567-284EB1322D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4542" y="5622027"/>
            <a:ext cx="802805" cy="802805"/>
          </a:xfrm>
          <a:prstGeom prst="rect">
            <a:avLst/>
          </a:prstGeom>
        </p:spPr>
      </p:pic>
      <p:pic>
        <p:nvPicPr>
          <p:cNvPr id="51" name="圖片 50">
            <a:extLst>
              <a:ext uri="{FF2B5EF4-FFF2-40B4-BE49-F238E27FC236}">
                <a16:creationId xmlns:a16="http://schemas.microsoft.com/office/drawing/2014/main" id="{525E8615-5C42-6242-4466-C3996B396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08440" y="5622026"/>
            <a:ext cx="802805" cy="802805"/>
          </a:xfrm>
          <a:prstGeom prst="rect">
            <a:avLst/>
          </a:prstGeom>
        </p:spPr>
      </p:pic>
      <p:pic>
        <p:nvPicPr>
          <p:cNvPr id="53" name="圖片 52">
            <a:extLst>
              <a:ext uri="{FF2B5EF4-FFF2-40B4-BE49-F238E27FC236}">
                <a16:creationId xmlns:a16="http://schemas.microsoft.com/office/drawing/2014/main" id="{754659F5-523F-BE89-8FB5-60EBB0DEA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644" y="5622026"/>
            <a:ext cx="802805" cy="802805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E54DC3E-223F-45AD-A4EC-37F54CFF1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915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9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569962"/>
            <a:ext cx="9473711" cy="3085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marR="0" lvl="1" indent="-250825" algn="l" defTabSz="914400" rtl="0" eaLnBrk="1" fontAlgn="base" latinLnBrk="0" hangingPunct="1">
              <a:spcBef>
                <a:spcPts val="600"/>
              </a:spcBef>
              <a:buClrTx/>
              <a:buSzPct val="80000"/>
              <a:buFont typeface="Wingdings" pitchFamily="2" charset="2"/>
              <a:buChar char="n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工業安全技師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1.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以系名認定資格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  <a:sym typeface="Wingdings" pitchFamily="2" charset="2"/>
            </a:endParaRPr>
          </a:p>
          <a:p>
            <a:pPr marL="2556000" lvl="1">
              <a:spcAft>
                <a:spcPts val="300"/>
              </a:spcAft>
              <a:buSzPct val="80000"/>
              <a:buNone/>
            </a:pP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2.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以學分認定資格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(6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學科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18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學分以上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必修：工程力學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、工業衛生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kumimoji="1" lang="zh-TW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機率與統計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kumimoji="1" lang="zh-TW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熱力學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、工業安全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核心：工業安全管理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二上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 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、人因工程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、風險評估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、統計分析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碩一下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選修：機械製造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、職業安全衛生法規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、工程材料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四下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69CC085-D5B2-4DDB-B508-15BA4F707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156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569962"/>
            <a:ext cx="9473711" cy="4224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marR="0" lvl="1" indent="-250825" algn="l" defTabSz="914400" rtl="0" eaLnBrk="1" fontAlgn="base" latinLnBrk="0" hangingPunct="1">
              <a:spcBef>
                <a:spcPts val="600"/>
              </a:spcBef>
              <a:buClrTx/>
              <a:buSzPct val="80000"/>
              <a:buFont typeface="Wingdings" pitchFamily="2" charset="2"/>
              <a:buChar char="n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工礦衛生技師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1.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以系名認定資格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  <a:sym typeface="Wingdings" pitchFamily="2" charset="2"/>
            </a:endParaRPr>
          </a:p>
          <a:p>
            <a:pPr marL="2690813" lvl="1">
              <a:spcAft>
                <a:spcPts val="300"/>
              </a:spcAft>
              <a:buSzPct val="80000"/>
              <a:buNone/>
            </a:pP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2.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以學分認定資格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每領域至少一學科， 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6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學科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18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學分以上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危害辨識領域相關課程：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工業衛生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勞動生理學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工業毒理學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噪音與振動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en-US" altLang="zh-TW" sz="2000" b="1" dirty="0">
              <a:solidFill>
                <a:srgbClr val="3366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暴露評估領域相關課程：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作業環境測定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風險評估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人因工程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 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輻射安全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 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氣膠學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碩一上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控制工程領域相關課程：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噪音與振動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作業環境控制工程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工業通風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四下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1" lang="en-US" altLang="zh-TW" sz="2000" b="1" dirty="0">
              <a:solidFill>
                <a:schemeClr val="bg2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職業衛生管理領域相關課程：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工業安全管理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衛生管理實務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職業安全衛生法規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kumimoji="1" lang="en-US" altLang="zh-TW" sz="2000" b="1" dirty="0">
              <a:solidFill>
                <a:schemeClr val="bg2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74EA5F5-5F1C-4B67-BA70-08537AB7C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777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414685"/>
            <a:ext cx="9473711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lvl="1" indent="-250825" fontAlgn="base">
              <a:spcBef>
                <a:spcPts val="600"/>
              </a:spcBef>
              <a:buSzPct val="80000"/>
              <a:buFont typeface="Wingdings" pitchFamily="2" charset="2"/>
              <a:buChar char="n"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環境工程技師                               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以學分認定資格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(7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學科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20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學分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以上，每一領</a:t>
            </a:r>
            <a:endParaRPr kumimoji="1" lang="en-US" altLang="zh-TW" sz="20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  <a:p>
            <a:pPr marL="4391025" lvl="1" fontAlgn="base">
              <a:spcAft>
                <a:spcPts val="600"/>
              </a:spcAft>
              <a:buSzPct val="80000"/>
              <a:defRPr/>
            </a:pP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域至少一學科，其中須包括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空氣污染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污水工程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固體廢棄物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等學科或環境工程一科修滿六學分以上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endParaRPr kumimoji="1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D66E49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環境管理領域相關課程：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環境規劃管理</a:t>
            </a: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環境科學領域相關課程：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環境工程化學</a:t>
            </a: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水及廢污水工程領域相關課程：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環境工程單元操作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污水工程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給水工程</a:t>
            </a:r>
            <a:endParaRPr kumimoji="1" lang="zh-TW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D66E49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水及廢污水設計領域相關課程：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流體力學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空氣及噪音工程領域相關課程：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空氣污染概論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highlight>
                <a:srgbClr val="F4E9CD"/>
              </a:highlight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廢棄物工程領域課程：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固體廢棄物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highlight>
                <a:srgbClr val="F4E9CD"/>
              </a:highlight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環境檢驗及實驗領域相關課程：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環境化學實驗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環境工程單元操作實驗</a:t>
            </a:r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1FD375-B756-49AF-9FBA-61619C379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612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CEFE2B78-1FE4-7FCB-35DC-7CD296668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313523"/>
              </p:ext>
            </p:extLst>
          </p:nvPr>
        </p:nvGraphicFramePr>
        <p:xfrm>
          <a:off x="1155940" y="1708727"/>
          <a:ext cx="9903124" cy="3703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8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1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1234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</a:rPr>
                        <a:t>工業安全技師</a:t>
                      </a:r>
                      <a:endParaRPr lang="en-US" altLang="zh-TW" sz="2000" b="1" u="none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</a:rPr>
                        <a:t>工礦衛生技師 </a:t>
                      </a:r>
                      <a:endParaRPr lang="zh-TW" alt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  <a:sym typeface="Wingdings" pitchFamily="2" charset="2"/>
                        </a:rPr>
                        <a:t>環境工程技師 </a:t>
                      </a:r>
                      <a:endParaRPr lang="zh-TW" alt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254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勞工安全衛生法規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風險危害評估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</a:rPr>
                        <a:t>工業安全工程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工業安全管理</a:t>
                      </a:r>
                      <a:r>
                        <a:rPr lang="en-US" altLang="zh-TW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包括應用統計</a:t>
                      </a:r>
                      <a:r>
                        <a:rPr lang="en-US" altLang="zh-TW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)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</a:rPr>
                        <a:t>工業衛生概論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人因工程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工業安全衛生法規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工業安全概論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工業衛生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衛生管理實務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作業環境控制工程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作業環境測定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流體力學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水文學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環境化學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環境微生物學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給水及污水工程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廢棄物工程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空氣污染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噪音工程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環境規劃與管理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D81D744-1ED9-47B4-8A27-9845E9FC9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418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39291A6-3F99-0C2C-E9C9-F77379DB703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A9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橢圓 45">
            <a:extLst>
              <a:ext uri="{FF2B5EF4-FFF2-40B4-BE49-F238E27FC236}">
                <a16:creationId xmlns:a16="http://schemas.microsoft.com/office/drawing/2014/main" id="{8F48C73D-6A7A-0A5A-59C4-2F7FCC83EF0D}"/>
              </a:ext>
            </a:extLst>
          </p:cNvPr>
          <p:cNvSpPr/>
          <p:nvPr/>
        </p:nvSpPr>
        <p:spPr>
          <a:xfrm>
            <a:off x="3319312" y="820616"/>
            <a:ext cx="5553376" cy="52413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4155D763-539D-FC2C-E174-82A20F143993}"/>
              </a:ext>
            </a:extLst>
          </p:cNvPr>
          <p:cNvSpPr txBox="1"/>
          <p:nvPr/>
        </p:nvSpPr>
        <p:spPr>
          <a:xfrm>
            <a:off x="3047999" y="2852969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ln w="9525">
                  <a:noFill/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雲科環安系</a:t>
            </a:r>
          </a:p>
        </p:txBody>
      </p:sp>
      <p:pic>
        <p:nvPicPr>
          <p:cNvPr id="34" name="圖片 5">
            <a:extLst>
              <a:ext uri="{FF2B5EF4-FFF2-40B4-BE49-F238E27FC236}">
                <a16:creationId xmlns:a16="http://schemas.microsoft.com/office/drawing/2014/main" id="{D519DE13-FB07-D349-DAA4-99DF5ACB485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936">
            <a:off x="8447558" y="3586497"/>
            <a:ext cx="2197778" cy="292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圖片 53">
            <a:extLst>
              <a:ext uri="{FF2B5EF4-FFF2-40B4-BE49-F238E27FC236}">
                <a16:creationId xmlns:a16="http://schemas.microsoft.com/office/drawing/2014/main" id="{ED74C1E3-9474-67C2-8E16-39278E91F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589" y="1611455"/>
            <a:ext cx="801693" cy="801693"/>
          </a:xfrm>
          <a:prstGeom prst="rect">
            <a:avLst/>
          </a:prstGeom>
        </p:spPr>
      </p:pic>
      <p:grpSp>
        <p:nvGrpSpPr>
          <p:cNvPr id="28" name="群組 27">
            <a:extLst>
              <a:ext uri="{FF2B5EF4-FFF2-40B4-BE49-F238E27FC236}">
                <a16:creationId xmlns:a16="http://schemas.microsoft.com/office/drawing/2014/main" id="{02502D40-0636-5C71-E8B5-F624A0F8FFE4}"/>
              </a:ext>
            </a:extLst>
          </p:cNvPr>
          <p:cNvGrpSpPr/>
          <p:nvPr/>
        </p:nvGrpSpPr>
        <p:grpSpPr>
          <a:xfrm>
            <a:off x="2479050" y="1967790"/>
            <a:ext cx="1877159" cy="998034"/>
            <a:chOff x="3082792" y="1566201"/>
            <a:chExt cx="1872272" cy="995435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86DD34F1-1D56-4537-2CFB-02ED685C730A}"/>
                </a:ext>
              </a:extLst>
            </p:cNvPr>
            <p:cNvGrpSpPr/>
            <p:nvPr/>
          </p:nvGrpSpPr>
          <p:grpSpPr>
            <a:xfrm>
              <a:off x="3082792" y="1566201"/>
              <a:ext cx="1872272" cy="730479"/>
              <a:chOff x="3042815" y="1707158"/>
              <a:chExt cx="1963678" cy="766142"/>
            </a:xfrm>
          </p:grpSpPr>
          <p:sp>
            <p:nvSpPr>
              <p:cNvPr id="23" name="語音泡泡: 圓角矩形 22">
                <a:extLst>
                  <a:ext uri="{FF2B5EF4-FFF2-40B4-BE49-F238E27FC236}">
                    <a16:creationId xmlns:a16="http://schemas.microsoft.com/office/drawing/2014/main" id="{113E9E0C-6F7D-979E-D6EB-D05876753031}"/>
                  </a:ext>
                </a:extLst>
              </p:cNvPr>
              <p:cNvSpPr/>
              <p:nvPr/>
            </p:nvSpPr>
            <p:spPr>
              <a:xfrm rot="21426334">
                <a:off x="3085424" y="1707158"/>
                <a:ext cx="1878462" cy="766142"/>
              </a:xfrm>
              <a:prstGeom prst="wedgeRoundRectCallout">
                <a:avLst>
                  <a:gd name="adj1" fmla="val 19511"/>
                  <a:gd name="adj2" fmla="val 8716"/>
                  <a:gd name="adj3" fmla="val 16667"/>
                </a:avLst>
              </a:prstGeom>
              <a:solidFill>
                <a:srgbClr val="70A9A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5" name="文字方塊 24">
                <a:extLst>
                  <a:ext uri="{FF2B5EF4-FFF2-40B4-BE49-F238E27FC236}">
                    <a16:creationId xmlns:a16="http://schemas.microsoft.com/office/drawing/2014/main" id="{5DBAB138-4D11-C054-5964-2508D155C59D}"/>
                  </a:ext>
                </a:extLst>
              </p:cNvPr>
              <p:cNvSpPr txBox="1"/>
              <p:nvPr/>
            </p:nvSpPr>
            <p:spPr>
              <a:xfrm rot="21426334">
                <a:off x="3042815" y="1785995"/>
                <a:ext cx="1963678" cy="6084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3200" b="1" dirty="0">
                    <a:ln w="12700">
                      <a:noFill/>
                    </a:ln>
                    <a:solidFill>
                      <a:schemeClr val="bg1">
                        <a:lumMod val="9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歡迎加入</a:t>
                </a:r>
                <a:endParaRPr lang="en-US" altLang="zh-TW" sz="3200" b="1" dirty="0">
                  <a:ln w="12700">
                    <a:noFill/>
                  </a:ln>
                  <a:solidFill>
                    <a:schemeClr val="bg1">
                      <a:lumMod val="9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id="{5C4546F6-86BB-6CE2-1DDD-7639AECABDCC}"/>
                </a:ext>
              </a:extLst>
            </p:cNvPr>
            <p:cNvSpPr/>
            <p:nvPr/>
          </p:nvSpPr>
          <p:spPr>
            <a:xfrm rot="10800000">
              <a:off x="3524630" y="2151427"/>
              <a:ext cx="396240" cy="410209"/>
            </a:xfrm>
            <a:prstGeom prst="triangle">
              <a:avLst>
                <a:gd name="adj" fmla="val 21474"/>
              </a:avLst>
            </a:prstGeom>
            <a:solidFill>
              <a:srgbClr val="70A9A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CCC1FF8-7924-4F5C-89E4-6C09BEDBC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6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3541</TotalTime>
  <Words>4841</Words>
  <Application>Microsoft Office PowerPoint</Application>
  <PresentationFormat>寬螢幕</PresentationFormat>
  <Paragraphs>595</Paragraphs>
  <Slides>41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41</vt:i4>
      </vt:variant>
    </vt:vector>
  </HeadingPairs>
  <TitlesOfParts>
    <vt:vector size="52" baseType="lpstr">
      <vt:lpstr>Microsoft JhengHei Light</vt:lpstr>
      <vt:lpstr>微軟正黑體</vt:lpstr>
      <vt:lpstr>Arial</vt:lpstr>
      <vt:lpstr>Calibri</vt:lpstr>
      <vt:lpstr>Calibri Light</vt:lpstr>
      <vt:lpstr>Times New Roman</vt:lpstr>
      <vt:lpstr>Webdings</vt:lpstr>
      <vt:lpstr>Wingdings</vt:lpstr>
      <vt:lpstr>Wingdings 2</vt:lpstr>
      <vt:lpstr>Office 佈景主題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郭幸樺</dc:creator>
  <cp:lastModifiedBy>仕年 賴</cp:lastModifiedBy>
  <cp:revision>159</cp:revision>
  <dcterms:created xsi:type="dcterms:W3CDTF">2023-08-23T02:08:07Z</dcterms:created>
  <dcterms:modified xsi:type="dcterms:W3CDTF">2024-08-30T06:22:18Z</dcterms:modified>
</cp:coreProperties>
</file>